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4" r:id="rId3"/>
    <p:sldId id="275" r:id="rId4"/>
    <p:sldId id="276" r:id="rId5"/>
    <p:sldId id="277" r:id="rId6"/>
    <p:sldId id="259" r:id="rId7"/>
  </p:sldIdLst>
  <p:sldSz cx="7556500" cy="10693400"/>
  <p:notesSz cx="7556500" cy="10693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t Nguyen" initials="LN"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BB4"/>
    <a:srgbClr val="A39583"/>
    <a:srgbClr val="7D5A99"/>
    <a:srgbClr val="969696"/>
    <a:srgbClr val="650125"/>
    <a:srgbClr val="40021B"/>
    <a:srgbClr val="EDD7E4"/>
    <a:srgbClr val="540220"/>
    <a:srgbClr val="990000"/>
    <a:srgbClr val="A99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530" y="-1968"/>
      </p:cViewPr>
      <p:guideLst>
        <p:guide orient="horz" pos="2880"/>
        <p:guide pos="19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DE4270A1-F19B-4272-A9AD-D8354C261376}" type="datetimeFigureOut">
              <a:rPr lang="vi-VN" smtClean="0"/>
              <a:t>21/09/2017</a:t>
            </a:fld>
            <a:endParaRPr lang="vi-VN"/>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546C89F-4D8E-4D7C-91C6-77DD8EADC4A0}" type="slidenum">
              <a:rPr lang="vi-VN" smtClean="0"/>
              <a:t>‹#›</a:t>
            </a:fld>
            <a:endParaRPr lang="vi-VN"/>
          </a:p>
        </p:txBody>
      </p:sp>
    </p:spTree>
    <p:extLst>
      <p:ext uri="{BB962C8B-B14F-4D97-AF65-F5344CB8AC3E}">
        <p14:creationId xmlns:p14="http://schemas.microsoft.com/office/powerpoint/2010/main" val="371526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4546C89F-4D8E-4D7C-91C6-77DD8EADC4A0}" type="slidenum">
              <a:rPr lang="vi-VN" smtClean="0"/>
              <a:t>1</a:t>
            </a:fld>
            <a:endParaRPr lang="vi-VN"/>
          </a:p>
        </p:txBody>
      </p:sp>
    </p:spTree>
    <p:extLst>
      <p:ext uri="{BB962C8B-B14F-4D97-AF65-F5344CB8AC3E}">
        <p14:creationId xmlns:p14="http://schemas.microsoft.com/office/powerpoint/2010/main" val="305923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DIN 30640 Std"/>
                <a:cs typeface="DIN 30640 St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9" name="object 7"/>
          <p:cNvSpPr/>
          <p:nvPr userDrawn="1"/>
        </p:nvSpPr>
        <p:spPr>
          <a:xfrm>
            <a:off x="541502" y="9703062"/>
            <a:ext cx="6679356" cy="45719"/>
          </a:xfrm>
          <a:custGeom>
            <a:avLst/>
            <a:gdLst/>
            <a:ahLst/>
            <a:cxnLst/>
            <a:rect l="l" t="t" r="r" b="b"/>
            <a:pathLst>
              <a:path w="6156325">
                <a:moveTo>
                  <a:pt x="0" y="0"/>
                </a:moveTo>
                <a:lnTo>
                  <a:pt x="6155994" y="0"/>
                </a:lnTo>
              </a:path>
            </a:pathLst>
          </a:custGeom>
          <a:ln w="44450">
            <a:solidFill>
              <a:srgbClr val="231F20"/>
            </a:solidFill>
          </a:ln>
        </p:spPr>
        <p:txBody>
          <a:bodyPr wrap="square" lIns="0" tIns="0" rIns="0" bIns="0" rtlCol="0"/>
          <a:lstStyle/>
          <a:p>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1760" y="9825723"/>
            <a:ext cx="1897890" cy="4614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DIN 30640 Std"/>
                <a:cs typeface="DIN 30640 Std"/>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30" name="object 7"/>
          <p:cNvSpPr/>
          <p:nvPr userDrawn="1"/>
        </p:nvSpPr>
        <p:spPr>
          <a:xfrm>
            <a:off x="541502" y="9703062"/>
            <a:ext cx="6679356" cy="45719"/>
          </a:xfrm>
          <a:custGeom>
            <a:avLst/>
            <a:gdLst/>
            <a:ahLst/>
            <a:cxnLst/>
            <a:rect l="l" t="t" r="r" b="b"/>
            <a:pathLst>
              <a:path w="6156325">
                <a:moveTo>
                  <a:pt x="0" y="0"/>
                </a:moveTo>
                <a:lnTo>
                  <a:pt x="6155994" y="0"/>
                </a:lnTo>
              </a:path>
            </a:pathLst>
          </a:custGeom>
          <a:ln w="44450">
            <a:solidFill>
              <a:srgbClr val="231F20"/>
            </a:solidFill>
          </a:ln>
        </p:spPr>
        <p:txBody>
          <a:bodyPr wrap="square" lIns="0" tIns="0" rIns="0" bIns="0" rtlCol="0"/>
          <a:lstStyle/>
          <a:p>
            <a:endParaRP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1760" y="9825723"/>
            <a:ext cx="1897890" cy="4614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DIN 30640 Std"/>
                <a:cs typeface="DIN 30640 St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8" name="object 7"/>
          <p:cNvSpPr/>
          <p:nvPr userDrawn="1"/>
        </p:nvSpPr>
        <p:spPr>
          <a:xfrm>
            <a:off x="541502" y="9703062"/>
            <a:ext cx="6679356" cy="45719"/>
          </a:xfrm>
          <a:custGeom>
            <a:avLst/>
            <a:gdLst/>
            <a:ahLst/>
            <a:cxnLst/>
            <a:rect l="l" t="t" r="r" b="b"/>
            <a:pathLst>
              <a:path w="6156325">
                <a:moveTo>
                  <a:pt x="0" y="0"/>
                </a:moveTo>
                <a:lnTo>
                  <a:pt x="6155994" y="0"/>
                </a:lnTo>
              </a:path>
            </a:pathLst>
          </a:custGeom>
          <a:ln w="44450">
            <a:solidFill>
              <a:srgbClr val="231F20"/>
            </a:solidFill>
          </a:ln>
        </p:spPr>
        <p:txBody>
          <a:bodyPr wrap="square" lIns="0" tIns="0" rIns="0" bIns="0" rtlCol="0"/>
          <a:lstStyle/>
          <a:p>
            <a:endParaRP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1760" y="9825723"/>
            <a:ext cx="1897890" cy="4614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38" name="bk object 38"/>
          <p:cNvSpPr/>
          <p:nvPr/>
        </p:nvSpPr>
        <p:spPr>
          <a:xfrm>
            <a:off x="0" y="362230"/>
            <a:ext cx="7556500" cy="183870"/>
          </a:xfrm>
          <a:custGeom>
            <a:avLst/>
            <a:gdLst/>
            <a:ahLst/>
            <a:cxnLst/>
            <a:rect l="l" t="t" r="r" b="b"/>
            <a:pathLst>
              <a:path w="7380605" h="180340">
                <a:moveTo>
                  <a:pt x="0" y="179997"/>
                </a:moveTo>
                <a:lnTo>
                  <a:pt x="7379995" y="179997"/>
                </a:lnTo>
                <a:lnTo>
                  <a:pt x="7379995" y="0"/>
                </a:lnTo>
                <a:lnTo>
                  <a:pt x="0" y="0"/>
                </a:lnTo>
                <a:lnTo>
                  <a:pt x="0" y="179997"/>
                </a:lnTo>
                <a:close/>
              </a:path>
            </a:pathLst>
          </a:custGeom>
          <a:solidFill>
            <a:srgbClr val="A99A8D"/>
          </a:solidFill>
        </p:spPr>
        <p:txBody>
          <a:bodyPr wrap="square" lIns="0" tIns="0" rIns="0" bIns="0" rtlCol="0"/>
          <a:lstStyle/>
          <a:p>
            <a:endParaRPr/>
          </a:p>
        </p:txBody>
      </p:sp>
      <p:sp>
        <p:nvSpPr>
          <p:cNvPr id="39" name="bk object 39"/>
          <p:cNvSpPr/>
          <p:nvPr/>
        </p:nvSpPr>
        <p:spPr>
          <a:xfrm>
            <a:off x="0" y="185204"/>
            <a:ext cx="7556500" cy="183870"/>
          </a:xfrm>
          <a:custGeom>
            <a:avLst/>
            <a:gdLst/>
            <a:ahLst/>
            <a:cxnLst/>
            <a:rect l="l" t="t" r="r" b="b"/>
            <a:pathLst>
              <a:path w="7380605" h="180340">
                <a:moveTo>
                  <a:pt x="0" y="179997"/>
                </a:moveTo>
                <a:lnTo>
                  <a:pt x="7379995" y="179997"/>
                </a:lnTo>
                <a:lnTo>
                  <a:pt x="7379995" y="0"/>
                </a:lnTo>
                <a:lnTo>
                  <a:pt x="0" y="0"/>
                </a:lnTo>
                <a:lnTo>
                  <a:pt x="0" y="179997"/>
                </a:lnTo>
                <a:close/>
              </a:path>
            </a:pathLst>
          </a:custGeom>
          <a:solidFill>
            <a:srgbClr val="BA1222"/>
          </a:solidFill>
        </p:spPr>
        <p:txBody>
          <a:bodyPr wrap="square" lIns="0" tIns="0" rIns="0" bIns="0" rtlCol="0"/>
          <a:lstStyle/>
          <a:p>
            <a:endParaRPr/>
          </a:p>
        </p:txBody>
      </p:sp>
      <p:sp>
        <p:nvSpPr>
          <p:cNvPr id="40" name="bk object 40"/>
          <p:cNvSpPr/>
          <p:nvPr/>
        </p:nvSpPr>
        <p:spPr>
          <a:xfrm>
            <a:off x="0" y="0"/>
            <a:ext cx="7556500" cy="196171"/>
          </a:xfrm>
          <a:custGeom>
            <a:avLst/>
            <a:gdLst/>
            <a:ahLst/>
            <a:cxnLst/>
            <a:rect l="l" t="t" r="r" b="b"/>
            <a:pathLst>
              <a:path w="7380605" h="192404">
                <a:moveTo>
                  <a:pt x="0" y="192125"/>
                </a:moveTo>
                <a:lnTo>
                  <a:pt x="7379995" y="192125"/>
                </a:lnTo>
                <a:lnTo>
                  <a:pt x="7379995" y="0"/>
                </a:lnTo>
                <a:lnTo>
                  <a:pt x="0" y="0"/>
                </a:lnTo>
                <a:lnTo>
                  <a:pt x="0" y="192125"/>
                </a:lnTo>
                <a:close/>
              </a:path>
            </a:pathLst>
          </a:custGeom>
          <a:solidFill>
            <a:srgbClr val="7D5A9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43" name="object 7"/>
          <p:cNvSpPr/>
          <p:nvPr userDrawn="1"/>
        </p:nvSpPr>
        <p:spPr>
          <a:xfrm>
            <a:off x="541502" y="9703062"/>
            <a:ext cx="6679356" cy="45719"/>
          </a:xfrm>
          <a:custGeom>
            <a:avLst/>
            <a:gdLst/>
            <a:ahLst/>
            <a:cxnLst/>
            <a:rect l="l" t="t" r="r" b="b"/>
            <a:pathLst>
              <a:path w="6156325">
                <a:moveTo>
                  <a:pt x="0" y="0"/>
                </a:moveTo>
                <a:lnTo>
                  <a:pt x="6155994" y="0"/>
                </a:lnTo>
              </a:path>
            </a:pathLst>
          </a:custGeom>
          <a:ln w="44450">
            <a:solidFill>
              <a:srgbClr val="231F20"/>
            </a:solidFill>
          </a:ln>
        </p:spPr>
        <p:txBody>
          <a:bodyPr wrap="square" lIns="0" tIns="0" rIns="0" bIns="0" rtlCol="0"/>
          <a:lstStyle/>
          <a:p>
            <a:endParaRPr/>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1760" y="9825723"/>
            <a:ext cx="1897890" cy="4614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2000" y="888939"/>
            <a:ext cx="6178849" cy="548640"/>
          </a:xfrm>
          <a:prstGeom prst="rect">
            <a:avLst/>
          </a:prstGeom>
        </p:spPr>
        <p:txBody>
          <a:bodyPr wrap="square" lIns="0" tIns="0" rIns="0" bIns="0">
            <a:spAutoFit/>
          </a:bodyPr>
          <a:lstStyle>
            <a:lvl1pPr>
              <a:defRPr sz="3600" b="1" i="0">
                <a:solidFill>
                  <a:srgbClr val="231F20"/>
                </a:solidFill>
                <a:latin typeface="DIN 30640 Std"/>
                <a:cs typeface="DIN 30640 Std"/>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9/21/2017</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mazars.v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object 24"/>
          <p:cNvSpPr/>
          <p:nvPr/>
        </p:nvSpPr>
        <p:spPr>
          <a:xfrm>
            <a:off x="0" y="9835686"/>
            <a:ext cx="7556500" cy="126108"/>
          </a:xfrm>
          <a:custGeom>
            <a:avLst/>
            <a:gdLst/>
            <a:ahLst/>
            <a:cxnLst/>
            <a:rect l="l" t="t" r="r" b="b"/>
            <a:pathLst>
              <a:path w="7362190" h="180340">
                <a:moveTo>
                  <a:pt x="0" y="179997"/>
                </a:moveTo>
                <a:lnTo>
                  <a:pt x="7361999" y="179997"/>
                </a:lnTo>
                <a:lnTo>
                  <a:pt x="7361999" y="0"/>
                </a:lnTo>
                <a:lnTo>
                  <a:pt x="0" y="0"/>
                </a:lnTo>
                <a:lnTo>
                  <a:pt x="0" y="179997"/>
                </a:lnTo>
                <a:close/>
              </a:path>
            </a:pathLst>
          </a:custGeom>
          <a:solidFill>
            <a:srgbClr val="A99A8D"/>
          </a:solidFill>
        </p:spPr>
        <p:txBody>
          <a:bodyPr wrap="square" lIns="0" tIns="0" rIns="0" bIns="0" rtlCol="0"/>
          <a:lstStyle/>
          <a:p>
            <a:endParaRPr dirty="0"/>
          </a:p>
        </p:txBody>
      </p:sp>
      <p:sp>
        <p:nvSpPr>
          <p:cNvPr id="25" name="object 25"/>
          <p:cNvSpPr/>
          <p:nvPr/>
        </p:nvSpPr>
        <p:spPr>
          <a:xfrm>
            <a:off x="0" y="9716392"/>
            <a:ext cx="7556500" cy="126108"/>
          </a:xfrm>
          <a:custGeom>
            <a:avLst/>
            <a:gdLst/>
            <a:ahLst/>
            <a:cxnLst/>
            <a:rect l="l" t="t" r="r" b="b"/>
            <a:pathLst>
              <a:path w="7362190" h="180340">
                <a:moveTo>
                  <a:pt x="0" y="179997"/>
                </a:moveTo>
                <a:lnTo>
                  <a:pt x="7361999" y="179997"/>
                </a:lnTo>
                <a:lnTo>
                  <a:pt x="7361999" y="0"/>
                </a:lnTo>
                <a:lnTo>
                  <a:pt x="0" y="0"/>
                </a:lnTo>
                <a:lnTo>
                  <a:pt x="0" y="179997"/>
                </a:lnTo>
                <a:close/>
              </a:path>
            </a:pathLst>
          </a:custGeom>
          <a:solidFill>
            <a:srgbClr val="BA1222"/>
          </a:solidFill>
        </p:spPr>
        <p:txBody>
          <a:bodyPr wrap="square" lIns="0" tIns="0" rIns="0" bIns="0" rtlCol="0"/>
          <a:lstStyle/>
          <a:p>
            <a:endParaRPr dirty="0"/>
          </a:p>
        </p:txBody>
      </p:sp>
      <p:sp>
        <p:nvSpPr>
          <p:cNvPr id="26" name="object 26"/>
          <p:cNvSpPr/>
          <p:nvPr/>
        </p:nvSpPr>
        <p:spPr>
          <a:xfrm>
            <a:off x="0" y="9607389"/>
            <a:ext cx="7556500" cy="109003"/>
          </a:xfrm>
          <a:custGeom>
            <a:avLst/>
            <a:gdLst/>
            <a:ahLst/>
            <a:cxnLst/>
            <a:rect l="l" t="t" r="r" b="b"/>
            <a:pathLst>
              <a:path w="7362190" h="192404">
                <a:moveTo>
                  <a:pt x="0" y="192125"/>
                </a:moveTo>
                <a:lnTo>
                  <a:pt x="7361910" y="192125"/>
                </a:lnTo>
                <a:lnTo>
                  <a:pt x="7361910" y="0"/>
                </a:lnTo>
                <a:lnTo>
                  <a:pt x="0" y="0"/>
                </a:lnTo>
                <a:lnTo>
                  <a:pt x="0" y="192125"/>
                </a:lnTo>
                <a:close/>
              </a:path>
            </a:pathLst>
          </a:custGeom>
          <a:solidFill>
            <a:srgbClr val="7D5A99"/>
          </a:solidFill>
        </p:spPr>
        <p:txBody>
          <a:bodyPr wrap="square" lIns="0" tIns="0" rIns="0" bIns="0" rtlCol="0"/>
          <a:lstStyle/>
          <a:p>
            <a:endParaRPr dirty="0"/>
          </a:p>
        </p:txBody>
      </p:sp>
      <p:sp>
        <p:nvSpPr>
          <p:cNvPr id="28" name="object 28"/>
          <p:cNvSpPr txBox="1">
            <a:spLocks noGrp="1"/>
          </p:cNvSpPr>
          <p:nvPr>
            <p:ph type="title"/>
          </p:nvPr>
        </p:nvSpPr>
        <p:spPr>
          <a:xfrm>
            <a:off x="350398" y="687443"/>
            <a:ext cx="6823952" cy="974626"/>
          </a:xfrm>
          <a:prstGeom prst="rect">
            <a:avLst/>
          </a:prstGeom>
        </p:spPr>
        <p:txBody>
          <a:bodyPr vert="horz" wrap="square" lIns="0" tIns="0" rIns="0" bIns="0" rtlCol="0">
            <a:spAutoFit/>
          </a:bodyPr>
          <a:lstStyle/>
          <a:p>
            <a:pPr marL="12700">
              <a:lnSpc>
                <a:spcPts val="5530"/>
              </a:lnSpc>
            </a:pPr>
            <a:r>
              <a:rPr lang="en-US" sz="5400" b="0" spc="-95" dirty="0" smtClean="0">
                <a:latin typeface="DIN Neuzeit Grotesk Std Bold Cn" panose="020B0606020203030204"/>
                <a:cs typeface="Arial Narrow"/>
              </a:rPr>
              <a:t>MAZARS NEWSLETTERS</a:t>
            </a:r>
            <a:endParaRPr sz="5400" b="0" dirty="0">
              <a:latin typeface="DIN Neuzeit Grotesk Std Bold Cn" panose="020B0606020203030204"/>
              <a:cs typeface="Arial Narrow"/>
            </a:endParaRPr>
          </a:p>
          <a:p>
            <a:pPr marL="26670">
              <a:lnSpc>
                <a:spcPts val="2050"/>
              </a:lnSpc>
            </a:pPr>
            <a:r>
              <a:rPr lang="fr-FR" sz="1600" b="0" spc="300" dirty="0" smtClean="0">
                <a:solidFill>
                  <a:srgbClr val="7030A0"/>
                </a:solidFill>
                <a:latin typeface="DIN Next LT Pro"/>
                <a:cs typeface="Arial Narrow"/>
              </a:rPr>
              <a:t>SEPTEMBER, </a:t>
            </a:r>
            <a:r>
              <a:rPr lang="fr-FR" sz="1600" b="0" spc="300" dirty="0" smtClean="0">
                <a:solidFill>
                  <a:srgbClr val="7030A0"/>
                </a:solidFill>
                <a:latin typeface="DIN Next LT Pro"/>
                <a:cs typeface="Arial Narrow"/>
              </a:rPr>
              <a:t>2017</a:t>
            </a:r>
            <a:endParaRPr sz="1600" b="0" spc="300" dirty="0">
              <a:solidFill>
                <a:srgbClr val="7030A0"/>
              </a:solidFill>
              <a:latin typeface="DIN Next LT Pro"/>
              <a:cs typeface="Arial Narrow"/>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968" y="10081088"/>
            <a:ext cx="1897890" cy="461463"/>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14628" r="17366"/>
          <a:stretch/>
        </p:blipFill>
        <p:spPr>
          <a:xfrm>
            <a:off x="-31751" y="1993900"/>
            <a:ext cx="7620001" cy="7474580"/>
          </a:xfrm>
          <a:prstGeom prst="rect">
            <a:avLst/>
          </a:prstGeom>
        </p:spPr>
      </p:pic>
      <p:sp>
        <p:nvSpPr>
          <p:cNvPr id="35" name="Rectangle 34"/>
          <p:cNvSpPr/>
          <p:nvPr/>
        </p:nvSpPr>
        <p:spPr>
          <a:xfrm>
            <a:off x="2406650" y="1993900"/>
            <a:ext cx="5149850" cy="7474580"/>
          </a:xfrm>
          <a:prstGeom prst="rect">
            <a:avLst/>
          </a:prstGeom>
          <a:solidFill>
            <a:schemeClr val="tx2">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p:cNvSpPr/>
          <p:nvPr/>
        </p:nvSpPr>
        <p:spPr>
          <a:xfrm>
            <a:off x="2416629" y="1993900"/>
            <a:ext cx="5127696" cy="916265"/>
          </a:xfrm>
          <a:prstGeom prst="rect">
            <a:avLst/>
          </a:prstGeom>
          <a:solidFill>
            <a:schemeClr val="tx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
          <p:cNvGrpSpPr/>
          <p:nvPr/>
        </p:nvGrpSpPr>
        <p:grpSpPr>
          <a:xfrm>
            <a:off x="4387849" y="2261969"/>
            <a:ext cx="3138787" cy="646331"/>
            <a:chOff x="4387849" y="2033369"/>
            <a:chExt cx="3138787" cy="646331"/>
          </a:xfrm>
        </p:grpSpPr>
        <p:sp>
          <p:nvSpPr>
            <p:cNvPr id="36" name="TextBox 35"/>
            <p:cNvSpPr txBox="1"/>
            <p:nvPr/>
          </p:nvSpPr>
          <p:spPr>
            <a:xfrm>
              <a:off x="4387849" y="2033369"/>
              <a:ext cx="3138787" cy="646331"/>
            </a:xfrm>
            <a:prstGeom prst="rect">
              <a:avLst/>
            </a:prstGeom>
            <a:noFill/>
          </p:spPr>
          <p:txBody>
            <a:bodyPr wrap="square" rtlCol="0">
              <a:spAutoFit/>
            </a:bodyPr>
            <a:lstStyle/>
            <a:p>
              <a:pPr algn="r"/>
              <a:r>
                <a:rPr lang="en-US" sz="3600" dirty="0" smtClean="0">
                  <a:solidFill>
                    <a:schemeClr val="bg1"/>
                  </a:solidFill>
                  <a:latin typeface="DIN Neuzeit Grotesk Std Bold Cn" panose="020B0606020203030204" pitchFamily="34" charset="0"/>
                </a:rPr>
                <a:t>IN THIS ISSUE</a:t>
              </a:r>
              <a:endParaRPr lang="vi-VN" sz="3600" dirty="0">
                <a:solidFill>
                  <a:schemeClr val="bg1"/>
                </a:solidFill>
              </a:endParaRPr>
            </a:p>
          </p:txBody>
        </p:sp>
        <p:cxnSp>
          <p:nvCxnSpPr>
            <p:cNvPr id="47" name="Straight Connector 46"/>
            <p:cNvCxnSpPr/>
            <p:nvPr/>
          </p:nvCxnSpPr>
          <p:spPr>
            <a:xfrm>
              <a:off x="5322967" y="2603500"/>
              <a:ext cx="2112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5320599" y="3111083"/>
            <a:ext cx="2235901" cy="307777"/>
          </a:xfrm>
          <a:prstGeom prst="rect">
            <a:avLst/>
          </a:prstGeom>
          <a:solidFill>
            <a:srgbClr val="990000"/>
          </a:solidFill>
          <a:ln>
            <a:noFill/>
          </a:ln>
        </p:spPr>
        <p:txBody>
          <a:bodyPr wrap="square">
            <a:spAutoFit/>
          </a:bodyPr>
          <a:lstStyle/>
          <a:p>
            <a:pPr algn="r"/>
            <a:r>
              <a:rPr lang="en-GB" sz="1400" cap="all" dirty="0" smtClean="0">
                <a:solidFill>
                  <a:schemeClr val="bg1"/>
                </a:solidFill>
                <a:latin typeface="Arial" panose="020B0604020202020204" pitchFamily="34" charset="0"/>
                <a:ea typeface="Calibri" panose="020F0502020204030204" pitchFamily="34" charset="0"/>
              </a:rPr>
              <a:t>TAX &amp; LEGAL UPDATES </a:t>
            </a:r>
            <a:endParaRPr lang="vi-VN" sz="1400" dirty="0">
              <a:solidFill>
                <a:schemeClr val="bg1"/>
              </a:solidFill>
            </a:endParaRPr>
          </a:p>
        </p:txBody>
      </p:sp>
      <p:sp>
        <p:nvSpPr>
          <p:cNvPr id="41" name="Rectangle 40"/>
          <p:cNvSpPr/>
          <p:nvPr/>
        </p:nvSpPr>
        <p:spPr>
          <a:xfrm>
            <a:off x="2559050" y="4227638"/>
            <a:ext cx="5002511" cy="892552"/>
          </a:xfrm>
          <a:prstGeom prst="rect">
            <a:avLst/>
          </a:prstGeom>
        </p:spPr>
        <p:txBody>
          <a:bodyPr wrap="square">
            <a:spAutoFit/>
          </a:bodyPr>
          <a:lstStyle/>
          <a:p>
            <a:pPr algn="r"/>
            <a:r>
              <a:rPr lang="en-GB" sz="1600" b="1" dirty="0">
                <a:solidFill>
                  <a:schemeClr val="bg1">
                    <a:lumMod val="95000"/>
                  </a:schemeClr>
                </a:solidFill>
                <a:latin typeface="Arial" panose="020B0604020202020204" pitchFamily="34" charset="0"/>
              </a:rPr>
              <a:t>Operational </a:t>
            </a:r>
            <a:r>
              <a:rPr lang="en-GB" sz="1600" b="1" dirty="0" smtClean="0">
                <a:solidFill>
                  <a:schemeClr val="bg1">
                    <a:lumMod val="95000"/>
                  </a:schemeClr>
                </a:solidFill>
                <a:latin typeface="Arial" panose="020B0604020202020204" pitchFamily="34" charset="0"/>
              </a:rPr>
              <a:t>Updates  </a:t>
            </a:r>
          </a:p>
          <a:p>
            <a:pPr algn="r"/>
            <a:r>
              <a:rPr lang="en-US" sz="1200" dirty="0" smtClean="0">
                <a:solidFill>
                  <a:schemeClr val="bg1"/>
                </a:solidFill>
                <a:latin typeface="Arial" panose="020B0604020202020204" pitchFamily="34" charset="0"/>
              </a:rPr>
              <a:t>VAT: Changing </a:t>
            </a:r>
            <a:r>
              <a:rPr lang="en-US" sz="1200" dirty="0">
                <a:solidFill>
                  <a:schemeClr val="bg1"/>
                </a:solidFill>
                <a:latin typeface="Arial" panose="020B0604020202020204" pitchFamily="34" charset="0"/>
              </a:rPr>
              <a:t>purpose of renting </a:t>
            </a:r>
            <a:r>
              <a:rPr lang="en-US" sz="1200" dirty="0" smtClean="0">
                <a:solidFill>
                  <a:schemeClr val="bg1"/>
                </a:solidFill>
                <a:latin typeface="Arial" panose="020B0604020202020204" pitchFamily="34" charset="0"/>
              </a:rPr>
              <a:t>assets,</a:t>
            </a:r>
          </a:p>
          <a:p>
            <a:pPr algn="r"/>
            <a:r>
              <a:rPr lang="en-US" sz="1200" dirty="0" smtClean="0">
                <a:solidFill>
                  <a:schemeClr val="bg1"/>
                </a:solidFill>
                <a:latin typeface="Arial" panose="020B0604020202020204" pitchFamily="34" charset="0"/>
              </a:rPr>
              <a:t>CIT: Free-of-charge </a:t>
            </a:r>
            <a:r>
              <a:rPr lang="en-US" sz="1200" dirty="0">
                <a:solidFill>
                  <a:schemeClr val="bg1"/>
                </a:solidFill>
                <a:latin typeface="Arial" panose="020B0604020202020204" pitchFamily="34" charset="0"/>
              </a:rPr>
              <a:t>gifts/goods,</a:t>
            </a:r>
          </a:p>
          <a:p>
            <a:pPr algn="r"/>
            <a:r>
              <a:rPr lang="en-US" sz="1200" dirty="0">
                <a:solidFill>
                  <a:schemeClr val="bg1"/>
                </a:solidFill>
                <a:latin typeface="Arial" panose="020B0604020202020204" pitchFamily="34" charset="0"/>
              </a:rPr>
              <a:t>PIT &amp; CIT: B</a:t>
            </a:r>
            <a:r>
              <a:rPr lang="en-US" sz="1200" dirty="0" smtClean="0">
                <a:solidFill>
                  <a:schemeClr val="bg1"/>
                </a:solidFill>
                <a:latin typeface="Arial" panose="020B0604020202020204" pitchFamily="34" charset="0"/>
              </a:rPr>
              <a:t>onus </a:t>
            </a:r>
            <a:r>
              <a:rPr lang="en-US" sz="1200" dirty="0">
                <a:solidFill>
                  <a:schemeClr val="bg1"/>
                </a:solidFill>
                <a:latin typeface="Arial" panose="020B0604020202020204" pitchFamily="34" charset="0"/>
              </a:rPr>
              <a:t>for agency’s staff</a:t>
            </a:r>
            <a:r>
              <a:rPr lang="en-US" sz="1200" dirty="0" smtClean="0">
                <a:solidFill>
                  <a:schemeClr val="bg1"/>
                </a:solidFill>
                <a:latin typeface="Arial" panose="020B0604020202020204" pitchFamily="34" charset="0"/>
              </a:rPr>
              <a:t>,</a:t>
            </a:r>
            <a:endParaRPr lang="en-US" sz="1200" dirty="0" smtClean="0">
              <a:solidFill>
                <a:schemeClr val="bg1"/>
              </a:solidFill>
              <a:latin typeface="Arial" panose="020B0604020202020204" pitchFamily="34" charset="0"/>
            </a:endParaRPr>
          </a:p>
        </p:txBody>
      </p:sp>
      <p:sp>
        <p:nvSpPr>
          <p:cNvPr id="17" name="Rectangle 16"/>
          <p:cNvSpPr/>
          <p:nvPr/>
        </p:nvSpPr>
        <p:spPr>
          <a:xfrm>
            <a:off x="2701606" y="5194300"/>
            <a:ext cx="4842719" cy="1631216"/>
          </a:xfrm>
          <a:prstGeom prst="rect">
            <a:avLst/>
          </a:prstGeom>
        </p:spPr>
        <p:txBody>
          <a:bodyPr wrap="square">
            <a:spAutoFit/>
          </a:bodyPr>
          <a:lstStyle/>
          <a:p>
            <a:pPr algn="r"/>
            <a:r>
              <a:rPr lang="en-GB" sz="1600" b="1" dirty="0" smtClean="0">
                <a:solidFill>
                  <a:schemeClr val="bg1">
                    <a:lumMod val="95000"/>
                  </a:schemeClr>
                </a:solidFill>
                <a:latin typeface="Arial" panose="020B0604020202020204" pitchFamily="34" charset="0"/>
              </a:rPr>
              <a:t>Payroll Updates  </a:t>
            </a:r>
          </a:p>
          <a:p>
            <a:pPr algn="r"/>
            <a:r>
              <a:rPr lang="en-US" sz="1200" dirty="0">
                <a:solidFill>
                  <a:schemeClr val="bg1"/>
                </a:solidFill>
                <a:latin typeface="Arial" panose="020B0604020202020204" pitchFamily="34" charset="0"/>
              </a:rPr>
              <a:t>PIT: foreign contractor’s </a:t>
            </a:r>
            <a:r>
              <a:rPr lang="en-US" sz="1200" dirty="0" smtClean="0">
                <a:solidFill>
                  <a:schemeClr val="bg1"/>
                </a:solidFill>
                <a:latin typeface="Arial" panose="020B0604020202020204" pitchFamily="34" charset="0"/>
              </a:rPr>
              <a:t>employees to </a:t>
            </a:r>
            <a:r>
              <a:rPr lang="en-US" sz="1200" dirty="0">
                <a:solidFill>
                  <a:schemeClr val="bg1"/>
                </a:solidFill>
                <a:latin typeface="Arial" panose="020B0604020202020204" pitchFamily="34" charset="0"/>
              </a:rPr>
              <a:t>provide services</a:t>
            </a:r>
            <a:r>
              <a:rPr lang="en-US" sz="1200" dirty="0" smtClean="0">
                <a:solidFill>
                  <a:schemeClr val="bg1"/>
                </a:solidFill>
                <a:latin typeface="Arial" panose="020B0604020202020204" pitchFamily="34" charset="0"/>
              </a:rPr>
              <a:t>,</a:t>
            </a:r>
          </a:p>
          <a:p>
            <a:pPr algn="r"/>
            <a:r>
              <a:rPr lang="en-US" sz="1200" dirty="0" smtClean="0">
                <a:solidFill>
                  <a:schemeClr val="bg1"/>
                </a:solidFill>
                <a:latin typeface="Arial" panose="020B0604020202020204" pitchFamily="34" charset="0"/>
              </a:rPr>
              <a:t>PIT: foreign </a:t>
            </a:r>
            <a:r>
              <a:rPr lang="en-US" sz="1200" dirty="0">
                <a:solidFill>
                  <a:schemeClr val="bg1"/>
                </a:solidFill>
                <a:latin typeface="Arial" panose="020B0604020202020204" pitchFamily="34" charset="0"/>
              </a:rPr>
              <a:t>experts </a:t>
            </a:r>
            <a:r>
              <a:rPr lang="en-US" sz="1200" dirty="0" smtClean="0">
                <a:solidFill>
                  <a:schemeClr val="bg1"/>
                </a:solidFill>
                <a:latin typeface="Arial" panose="020B0604020202020204" pitchFamily="34" charset="0"/>
              </a:rPr>
              <a:t>to </a:t>
            </a:r>
            <a:r>
              <a:rPr lang="en-US" sz="1200" dirty="0">
                <a:solidFill>
                  <a:schemeClr val="bg1"/>
                </a:solidFill>
                <a:latin typeface="Arial" panose="020B0604020202020204" pitchFamily="34" charset="0"/>
              </a:rPr>
              <a:t>support humanitarian activities in </a:t>
            </a:r>
            <a:r>
              <a:rPr lang="en-US" sz="1200" dirty="0" smtClean="0">
                <a:solidFill>
                  <a:schemeClr val="bg1"/>
                </a:solidFill>
                <a:latin typeface="Arial" panose="020B0604020202020204" pitchFamily="34" charset="0"/>
              </a:rPr>
              <a:t>Vietnam,</a:t>
            </a:r>
          </a:p>
          <a:p>
            <a:pPr algn="r"/>
            <a:r>
              <a:rPr lang="en-US" sz="1200" dirty="0">
                <a:solidFill>
                  <a:schemeClr val="bg1"/>
                </a:solidFill>
                <a:latin typeface="Arial" panose="020B0604020202020204" pitchFamily="34" charset="0"/>
              </a:rPr>
              <a:t>PIT: conversion of net income into gross </a:t>
            </a:r>
            <a:r>
              <a:rPr lang="en-US" sz="1200" dirty="0" smtClean="0">
                <a:solidFill>
                  <a:schemeClr val="bg1"/>
                </a:solidFill>
                <a:latin typeface="Arial" panose="020B0604020202020204" pitchFamily="34" charset="0"/>
              </a:rPr>
              <a:t>income,</a:t>
            </a:r>
          </a:p>
          <a:p>
            <a:pPr algn="r"/>
            <a:r>
              <a:rPr lang="en-US" sz="1200" dirty="0" smtClean="0">
                <a:solidFill>
                  <a:schemeClr val="bg1"/>
                </a:solidFill>
                <a:latin typeface="Arial" panose="020B0604020202020204" pitchFamily="34" charset="0"/>
              </a:rPr>
              <a:t>PIT: additional </a:t>
            </a:r>
            <a:r>
              <a:rPr lang="en-US" sz="1200" dirty="0">
                <a:solidFill>
                  <a:schemeClr val="bg1"/>
                </a:solidFill>
                <a:latin typeface="Arial" panose="020B0604020202020204" pitchFamily="34" charset="0"/>
              </a:rPr>
              <a:t>allowance/support upon employee’s </a:t>
            </a:r>
            <a:r>
              <a:rPr lang="en-US" sz="1200" dirty="0" smtClean="0">
                <a:solidFill>
                  <a:schemeClr val="bg1"/>
                </a:solidFill>
                <a:latin typeface="Arial" panose="020B0604020202020204" pitchFamily="34" charset="0"/>
              </a:rPr>
              <a:t>resignation,</a:t>
            </a:r>
          </a:p>
          <a:p>
            <a:pPr algn="r"/>
            <a:r>
              <a:rPr lang="en-US" sz="1200" dirty="0">
                <a:solidFill>
                  <a:schemeClr val="bg1"/>
                </a:solidFill>
                <a:latin typeface="Arial" panose="020B0604020202020204" pitchFamily="34" charset="0"/>
              </a:rPr>
              <a:t>Opinion of MOF on the effectiveness of the </a:t>
            </a:r>
            <a:r>
              <a:rPr lang="en-US" sz="1200" dirty="0" smtClean="0">
                <a:solidFill>
                  <a:schemeClr val="bg1"/>
                </a:solidFill>
                <a:latin typeface="Arial" panose="020B0604020202020204" pitchFamily="34" charset="0"/>
              </a:rPr>
              <a:t>commitment </a:t>
            </a:r>
            <a:r>
              <a:rPr lang="en-US" sz="1200" dirty="0">
                <a:solidFill>
                  <a:schemeClr val="bg1"/>
                </a:solidFill>
                <a:latin typeface="Arial" panose="020B0604020202020204" pitchFamily="34" charset="0"/>
              </a:rPr>
              <a:t>for no PIT withholding</a:t>
            </a:r>
          </a:p>
          <a:p>
            <a:pPr algn="r"/>
            <a:endParaRPr lang="en-US" sz="1200" dirty="0" smtClean="0">
              <a:solidFill>
                <a:schemeClr val="bg1"/>
              </a:solidFill>
              <a:latin typeface="Arial" panose="020B0604020202020204" pitchFamily="34" charset="0"/>
            </a:endParaRPr>
          </a:p>
        </p:txBody>
      </p:sp>
      <p:sp>
        <p:nvSpPr>
          <p:cNvPr id="18" name="Rectangle 17"/>
          <p:cNvSpPr/>
          <p:nvPr/>
        </p:nvSpPr>
        <p:spPr>
          <a:xfrm>
            <a:off x="2711450" y="3629238"/>
            <a:ext cx="4842719" cy="523220"/>
          </a:xfrm>
          <a:prstGeom prst="rect">
            <a:avLst/>
          </a:prstGeom>
        </p:spPr>
        <p:txBody>
          <a:bodyPr wrap="square">
            <a:spAutoFit/>
          </a:bodyPr>
          <a:lstStyle/>
          <a:p>
            <a:pPr algn="r"/>
            <a:r>
              <a:rPr lang="en-GB" sz="1600" b="1" dirty="0" smtClean="0">
                <a:solidFill>
                  <a:schemeClr val="bg1">
                    <a:lumMod val="95000"/>
                  </a:schemeClr>
                </a:solidFill>
                <a:latin typeface="Arial" panose="020B0604020202020204" pitchFamily="34" charset="0"/>
              </a:rPr>
              <a:t>Strategic Updates  </a:t>
            </a:r>
          </a:p>
          <a:p>
            <a:pPr algn="r"/>
            <a:r>
              <a:rPr lang="en-US" sz="1200" dirty="0">
                <a:solidFill>
                  <a:schemeClr val="bg1"/>
                </a:solidFill>
                <a:latin typeface="Arial" panose="020B0604020202020204" pitchFamily="34" charset="0"/>
              </a:rPr>
              <a:t>C</a:t>
            </a:r>
            <a:r>
              <a:rPr lang="en-US" sz="1200" dirty="0" smtClean="0">
                <a:solidFill>
                  <a:schemeClr val="bg1"/>
                </a:solidFill>
                <a:latin typeface="Arial" panose="020B0604020202020204" pitchFamily="34" charset="0"/>
              </a:rPr>
              <a:t>oncept </a:t>
            </a:r>
            <a:r>
              <a:rPr lang="en-US" sz="1200" dirty="0">
                <a:solidFill>
                  <a:schemeClr val="bg1"/>
                </a:solidFill>
                <a:latin typeface="Arial" panose="020B0604020202020204" pitchFamily="34" charset="0"/>
              </a:rPr>
              <a:t>of consumption outside Vietnam for export service</a:t>
            </a:r>
            <a:endParaRPr lang="en-US" sz="1200" dirty="0" smtClean="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730250" y="393700"/>
            <a:ext cx="6629400" cy="492443"/>
          </a:xfrm>
          <a:prstGeom prst="rect">
            <a:avLst/>
          </a:prstGeom>
        </p:spPr>
        <p:txBody>
          <a:bodyPr vert="horz" wrap="square" lIns="0" tIns="0" rIns="0" bIns="0" rtlCol="0">
            <a:spAutoFit/>
          </a:bodyPr>
          <a:lstStyle/>
          <a:p>
            <a:pPr marL="12700" marR="5080">
              <a:lnSpc>
                <a:spcPct val="80000"/>
              </a:lnSpc>
            </a:pPr>
            <a:r>
              <a:rPr lang="en-US" sz="4000" b="0" spc="-95" dirty="0">
                <a:latin typeface="Arial Narrow"/>
                <a:cs typeface="Arial Narrow"/>
              </a:rPr>
              <a:t>TAX &amp; LEGAL UPDATES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32039" b="22724"/>
          <a:stretch/>
        </p:blipFill>
        <p:spPr>
          <a:xfrm flipH="1">
            <a:off x="541502" y="1070833"/>
            <a:ext cx="6316823" cy="1905000"/>
          </a:xfrm>
          <a:prstGeom prst="rect">
            <a:avLst/>
          </a:prstGeom>
        </p:spPr>
      </p:pic>
      <p:sp>
        <p:nvSpPr>
          <p:cNvPr id="17" name="object 14"/>
          <p:cNvSpPr txBox="1"/>
          <p:nvPr/>
        </p:nvSpPr>
        <p:spPr>
          <a:xfrm>
            <a:off x="541502" y="3204859"/>
            <a:ext cx="6316822" cy="192360"/>
          </a:xfrm>
          <a:prstGeom prst="rect">
            <a:avLst/>
          </a:prstGeom>
        </p:spPr>
        <p:txBody>
          <a:bodyPr vert="horz" wrap="square" lIns="0" tIns="0" rIns="0" bIns="0" rtlCol="0">
            <a:spAutoFit/>
          </a:bodyPr>
          <a:lstStyle/>
          <a:p>
            <a:pPr marL="12700" marR="5080" lvl="0" algn="r">
              <a:lnSpc>
                <a:spcPts val="1500"/>
              </a:lnSpc>
            </a:pPr>
            <a:r>
              <a:rPr lang="en-US" sz="2400" b="1" dirty="0" smtClean="0">
                <a:solidFill>
                  <a:srgbClr val="003366"/>
                </a:solidFill>
                <a:latin typeface="Arial Narrow"/>
                <a:cs typeface="DIN 30640 Std"/>
              </a:rPr>
              <a:t>STRATEGIC</a:t>
            </a:r>
            <a:r>
              <a:rPr lang="en-US" sz="2400" b="1" dirty="0" smtClean="0">
                <a:solidFill>
                  <a:srgbClr val="998A76"/>
                </a:solidFill>
                <a:latin typeface="Arial Narrow"/>
                <a:cs typeface="DIN 30640 Std"/>
              </a:rPr>
              <a:t> </a:t>
            </a:r>
            <a:r>
              <a:rPr lang="en-US" sz="2400" b="1" baseline="30000" dirty="0" smtClean="0">
                <a:solidFill>
                  <a:srgbClr val="998A76"/>
                </a:solidFill>
                <a:latin typeface="Arial Narrow"/>
                <a:cs typeface="DIN 30640 Std"/>
              </a:rPr>
              <a:t>UPDATES</a:t>
            </a:r>
            <a:endParaRPr lang="en-US" sz="1200" baseline="30000" dirty="0">
              <a:latin typeface="DIN 30640 Std"/>
              <a:cs typeface="DIN 30640 Std"/>
            </a:endParaRPr>
          </a:p>
        </p:txBody>
      </p:sp>
      <p:sp>
        <p:nvSpPr>
          <p:cNvPr id="19" name="object 4"/>
          <p:cNvSpPr/>
          <p:nvPr/>
        </p:nvSpPr>
        <p:spPr>
          <a:xfrm>
            <a:off x="-13" y="536613"/>
            <a:ext cx="397510" cy="187325"/>
          </a:xfrm>
          <a:custGeom>
            <a:avLst/>
            <a:gdLst/>
            <a:ahLst/>
            <a:cxnLst/>
            <a:rect l="l" t="t" r="r" b="b"/>
            <a:pathLst>
              <a:path w="397509" h="187325">
                <a:moveTo>
                  <a:pt x="397167" y="0"/>
                </a:moveTo>
                <a:lnTo>
                  <a:pt x="0" y="0"/>
                </a:lnTo>
                <a:lnTo>
                  <a:pt x="0" y="187337"/>
                </a:lnTo>
                <a:lnTo>
                  <a:pt x="397167" y="187337"/>
                </a:lnTo>
                <a:lnTo>
                  <a:pt x="397167" y="0"/>
                </a:lnTo>
                <a:close/>
              </a:path>
            </a:pathLst>
          </a:custGeom>
          <a:solidFill>
            <a:srgbClr val="A99A8D"/>
          </a:solidFill>
        </p:spPr>
        <p:txBody>
          <a:bodyPr wrap="square" lIns="0" tIns="0" rIns="0" bIns="0" rtlCol="0"/>
          <a:lstStyle/>
          <a:p>
            <a:endParaRPr/>
          </a:p>
        </p:txBody>
      </p:sp>
      <p:sp>
        <p:nvSpPr>
          <p:cNvPr id="20" name="object 5"/>
          <p:cNvSpPr/>
          <p:nvPr/>
        </p:nvSpPr>
        <p:spPr>
          <a:xfrm>
            <a:off x="-13" y="352234"/>
            <a:ext cx="397510" cy="187325"/>
          </a:xfrm>
          <a:custGeom>
            <a:avLst/>
            <a:gdLst/>
            <a:ahLst/>
            <a:cxnLst/>
            <a:rect l="l" t="t" r="r" b="b"/>
            <a:pathLst>
              <a:path w="397509" h="187325">
                <a:moveTo>
                  <a:pt x="397167" y="187261"/>
                </a:moveTo>
                <a:lnTo>
                  <a:pt x="0" y="187261"/>
                </a:lnTo>
                <a:lnTo>
                  <a:pt x="0" y="0"/>
                </a:lnTo>
                <a:lnTo>
                  <a:pt x="397167" y="0"/>
                </a:lnTo>
                <a:lnTo>
                  <a:pt x="397167" y="187261"/>
                </a:lnTo>
                <a:close/>
              </a:path>
            </a:pathLst>
          </a:custGeom>
          <a:solidFill>
            <a:srgbClr val="BA1222"/>
          </a:solidFill>
        </p:spPr>
        <p:txBody>
          <a:bodyPr wrap="square" lIns="0" tIns="0" rIns="0" bIns="0" rtlCol="0"/>
          <a:lstStyle/>
          <a:p>
            <a:endParaRPr/>
          </a:p>
        </p:txBody>
      </p:sp>
      <p:sp>
        <p:nvSpPr>
          <p:cNvPr id="21" name="object 6"/>
          <p:cNvSpPr/>
          <p:nvPr/>
        </p:nvSpPr>
        <p:spPr>
          <a:xfrm>
            <a:off x="0" y="165100"/>
            <a:ext cx="397510" cy="188595"/>
          </a:xfrm>
          <a:custGeom>
            <a:avLst/>
            <a:gdLst/>
            <a:ahLst/>
            <a:cxnLst/>
            <a:rect l="l" t="t" r="r" b="b"/>
            <a:pathLst>
              <a:path w="397509" h="188595">
                <a:moveTo>
                  <a:pt x="0" y="188125"/>
                </a:moveTo>
                <a:lnTo>
                  <a:pt x="397154" y="188125"/>
                </a:lnTo>
                <a:lnTo>
                  <a:pt x="397154" y="0"/>
                </a:lnTo>
                <a:lnTo>
                  <a:pt x="0" y="0"/>
                </a:lnTo>
                <a:lnTo>
                  <a:pt x="0" y="188125"/>
                </a:lnTo>
                <a:close/>
              </a:path>
            </a:pathLst>
          </a:custGeom>
          <a:solidFill>
            <a:srgbClr val="7D5A99"/>
          </a:solidFill>
        </p:spPr>
        <p:txBody>
          <a:bodyPr wrap="square" lIns="0" tIns="0" rIns="0" bIns="0" rtlCol="0"/>
          <a:lstStyle/>
          <a:p>
            <a:endParaRPr/>
          </a:p>
        </p:txBody>
      </p:sp>
      <p:sp>
        <p:nvSpPr>
          <p:cNvPr id="22" name="object 8"/>
          <p:cNvSpPr txBox="1"/>
          <p:nvPr/>
        </p:nvSpPr>
        <p:spPr>
          <a:xfrm>
            <a:off x="730250" y="9994900"/>
            <a:ext cx="4267200" cy="123111"/>
          </a:xfrm>
          <a:prstGeom prst="rect">
            <a:avLst/>
          </a:prstGeom>
        </p:spPr>
        <p:txBody>
          <a:bodyPr vert="horz" wrap="square" lIns="0" tIns="0" rIns="0" bIns="0" rtlCol="0">
            <a:spAutoFit/>
          </a:bodyPr>
          <a:lstStyle/>
          <a:p>
            <a:pPr lvl="0"/>
            <a:r>
              <a:rPr lang="fr-FR" sz="800" dirty="0" smtClean="0">
                <a:latin typeface="Arial"/>
                <a:cs typeface="Arial"/>
              </a:rPr>
              <a:t>1 | </a:t>
            </a:r>
            <a:r>
              <a:rPr lang="fr-FR" sz="800" dirty="0" smtClean="0">
                <a:latin typeface="Arial"/>
                <a:cs typeface="Arial"/>
              </a:rPr>
              <a:t>MAZARS NEWSLETTER – MONTHLY ISSUE </a:t>
            </a:r>
          </a:p>
        </p:txBody>
      </p:sp>
      <p:grpSp>
        <p:nvGrpSpPr>
          <p:cNvPr id="11" name="Group 10"/>
          <p:cNvGrpSpPr/>
          <p:nvPr/>
        </p:nvGrpSpPr>
        <p:grpSpPr>
          <a:xfrm>
            <a:off x="522450" y="3626245"/>
            <a:ext cx="6233144" cy="3508653"/>
            <a:chOff x="596151" y="4354592"/>
            <a:chExt cx="6233144" cy="3508653"/>
          </a:xfrm>
        </p:grpSpPr>
        <p:sp>
          <p:nvSpPr>
            <p:cNvPr id="10" name="object 10"/>
            <p:cNvSpPr txBox="1"/>
            <p:nvPr/>
          </p:nvSpPr>
          <p:spPr>
            <a:xfrm>
              <a:off x="2882900" y="4354592"/>
              <a:ext cx="3946395" cy="3508653"/>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Official Letter No. 7985/BTC-CST issued by Ministry of Finance (“MOF”) on 16 June 2017, the concept of consumption outside Vietnam is divided into the following groups: </a:t>
              </a:r>
              <a:endParaRPr lang="en-US" sz="1200" dirty="0" smtClean="0">
                <a:solidFill>
                  <a:prstClr val="white">
                    <a:lumMod val="50000"/>
                  </a:prstClr>
                </a:solidFill>
                <a:latin typeface="Arial"/>
                <a:cs typeface="Arial"/>
              </a:endParaRPr>
            </a:p>
            <a:p>
              <a:pPr lvl="0"/>
              <a:endParaRPr lang="en-US" sz="1200" dirty="0" smtClean="0">
                <a:solidFill>
                  <a:prstClr val="white">
                    <a:lumMod val="50000"/>
                  </a:prstClr>
                </a:solidFill>
                <a:latin typeface="Arial"/>
                <a:cs typeface="Arial"/>
              </a:endParaRPr>
            </a:p>
            <a:p>
              <a:pPr marL="285750" lvl="0" indent="-285750">
                <a:buAutoNum type="romanLcParenBoth"/>
              </a:pPr>
              <a:r>
                <a:rPr lang="en-US" sz="1200" dirty="0" smtClean="0">
                  <a:solidFill>
                    <a:prstClr val="white">
                      <a:lumMod val="50000"/>
                    </a:prstClr>
                  </a:solidFill>
                  <a:latin typeface="Arial"/>
                  <a:cs typeface="Arial"/>
                </a:rPr>
                <a:t>Direct </a:t>
              </a:r>
              <a:r>
                <a:rPr lang="en-US" sz="1200" dirty="0">
                  <a:solidFill>
                    <a:prstClr val="white">
                      <a:lumMod val="50000"/>
                    </a:prstClr>
                  </a:solidFill>
                  <a:latin typeface="Arial"/>
                  <a:cs typeface="Arial"/>
                </a:rPr>
                <a:t>services related to asset which is real estate outside the territory of Vietnam; </a:t>
              </a:r>
              <a:endParaRPr lang="en-US" sz="1200" dirty="0" smtClean="0">
                <a:solidFill>
                  <a:prstClr val="white">
                    <a:lumMod val="50000"/>
                  </a:prstClr>
                </a:solidFill>
                <a:latin typeface="Arial"/>
                <a:cs typeface="Arial"/>
              </a:endParaRPr>
            </a:p>
            <a:p>
              <a:pPr marL="285750" lvl="0" indent="-285750">
                <a:buAutoNum type="romanLcParenBoth"/>
              </a:pPr>
              <a:r>
                <a:rPr lang="en-US" sz="1200" dirty="0" smtClean="0">
                  <a:solidFill>
                    <a:prstClr val="white">
                      <a:lumMod val="50000"/>
                    </a:prstClr>
                  </a:solidFill>
                  <a:latin typeface="Arial"/>
                  <a:cs typeface="Arial"/>
                </a:rPr>
                <a:t>Rental </a:t>
              </a:r>
              <a:r>
                <a:rPr lang="en-US" sz="1200" dirty="0">
                  <a:solidFill>
                    <a:prstClr val="white">
                      <a:lumMod val="50000"/>
                    </a:prstClr>
                  </a:solidFill>
                  <a:latin typeface="Arial"/>
                  <a:cs typeface="Arial"/>
                </a:rPr>
                <a:t>services of transportation means and other means which are used outside the territory of Vietnam; </a:t>
              </a:r>
              <a:endParaRPr lang="en-US" sz="1200" dirty="0" smtClean="0">
                <a:solidFill>
                  <a:prstClr val="white">
                    <a:lumMod val="50000"/>
                  </a:prstClr>
                </a:solidFill>
                <a:latin typeface="Arial"/>
                <a:cs typeface="Arial"/>
              </a:endParaRPr>
            </a:p>
            <a:p>
              <a:pPr marL="285750" lvl="0" indent="-285750">
                <a:buAutoNum type="romanLcParenBoth"/>
              </a:pPr>
              <a:r>
                <a:rPr lang="en-US" sz="1200" dirty="0" smtClean="0">
                  <a:solidFill>
                    <a:prstClr val="white">
                      <a:lumMod val="50000"/>
                    </a:prstClr>
                  </a:solidFill>
                  <a:latin typeface="Arial"/>
                  <a:cs typeface="Arial"/>
                </a:rPr>
                <a:t>Direct </a:t>
              </a:r>
              <a:r>
                <a:rPr lang="en-US" sz="1200" dirty="0">
                  <a:solidFill>
                    <a:prstClr val="white">
                      <a:lumMod val="50000"/>
                    </a:prstClr>
                  </a:solidFill>
                  <a:latin typeface="Arial"/>
                  <a:cs typeface="Arial"/>
                </a:rPr>
                <a:t>services related to goods which are stored, displayed or circulated outside the territory of Vietnam or in non-tariff zones (including isolated zones</a:t>
              </a:r>
              <a:r>
                <a:rPr lang="en-US" sz="1200" dirty="0" smtClean="0">
                  <a:solidFill>
                    <a:prstClr val="white">
                      <a:lumMod val="50000"/>
                    </a:prstClr>
                  </a:solidFill>
                  <a:latin typeface="Arial"/>
                  <a:cs typeface="Arial"/>
                </a:rPr>
                <a:t>);</a:t>
              </a:r>
            </a:p>
            <a:p>
              <a:pPr marL="285750" lvl="0" indent="-285750">
                <a:buAutoNum type="romanLcParenBoth"/>
              </a:pPr>
              <a:r>
                <a:rPr lang="en-US" sz="1200" dirty="0" smtClean="0">
                  <a:solidFill>
                    <a:prstClr val="white">
                      <a:lumMod val="50000"/>
                    </a:prstClr>
                  </a:solidFill>
                  <a:latin typeface="Arial"/>
                  <a:cs typeface="Arial"/>
                </a:rPr>
                <a:t>Services </a:t>
              </a:r>
              <a:r>
                <a:rPr lang="en-US" sz="1200" dirty="0">
                  <a:solidFill>
                    <a:prstClr val="white">
                      <a:lumMod val="50000"/>
                    </a:prstClr>
                  </a:solidFill>
                  <a:latin typeface="Arial"/>
                  <a:cs typeface="Arial"/>
                </a:rPr>
                <a:t>provided outside the territory of </a:t>
              </a:r>
              <a:r>
                <a:rPr lang="en-US" sz="1200" dirty="0" smtClean="0">
                  <a:solidFill>
                    <a:prstClr val="white">
                      <a:lumMod val="50000"/>
                    </a:prstClr>
                  </a:solidFill>
                  <a:latin typeface="Arial"/>
                  <a:cs typeface="Arial"/>
                </a:rPr>
                <a:t>Vietnam;</a:t>
              </a:r>
            </a:p>
            <a:p>
              <a:pPr marL="285750" lvl="0" indent="-285750">
                <a:buAutoNum type="romanLcParenBoth"/>
              </a:pPr>
              <a:r>
                <a:rPr lang="en-US" sz="1200" dirty="0" smtClean="0">
                  <a:solidFill>
                    <a:prstClr val="white">
                      <a:lumMod val="50000"/>
                    </a:prstClr>
                  </a:solidFill>
                  <a:latin typeface="Arial"/>
                  <a:cs typeface="Arial"/>
                </a:rPr>
                <a:t>Services </a:t>
              </a:r>
              <a:r>
                <a:rPr lang="en-US" sz="1200" dirty="0">
                  <a:solidFill>
                    <a:prstClr val="white">
                      <a:lumMod val="50000"/>
                    </a:prstClr>
                  </a:solidFill>
                  <a:latin typeface="Arial"/>
                  <a:cs typeface="Arial"/>
                </a:rPr>
                <a:t>provided via electronic means</a:t>
              </a:r>
              <a:r>
                <a:rPr lang="en-US" sz="1200" dirty="0" smtClean="0">
                  <a:solidFill>
                    <a:prstClr val="white">
                      <a:lumMod val="50000"/>
                    </a:prstClr>
                  </a:solidFill>
                  <a:latin typeface="Arial"/>
                  <a:cs typeface="Arial"/>
                </a:rPr>
                <a:t>.</a:t>
              </a:r>
            </a:p>
            <a:p>
              <a:pPr lvl="0"/>
              <a:endParaRPr lang="en-US" sz="1200" dirty="0">
                <a:solidFill>
                  <a:prstClr val="white">
                    <a:lumMod val="50000"/>
                  </a:prstClr>
                </a:solidFill>
                <a:latin typeface="Arial"/>
                <a:cs typeface="Arial"/>
              </a:endParaRPr>
            </a:p>
            <a:p>
              <a:pPr lvl="0"/>
              <a:r>
                <a:rPr lang="en-US" sz="1200" dirty="0">
                  <a:solidFill>
                    <a:prstClr val="white">
                      <a:lumMod val="50000"/>
                    </a:prstClr>
                  </a:solidFill>
                  <a:latin typeface="Arial"/>
                  <a:cs typeface="Arial"/>
                </a:rPr>
                <a:t>MOF is also requesting a more detailed guidance from competent authorities on the application of 0% VAT rate for export services to avoid confusion</a:t>
              </a:r>
              <a:r>
                <a:rPr lang="en-US" sz="1200" dirty="0" smtClean="0">
                  <a:solidFill>
                    <a:prstClr val="white">
                      <a:lumMod val="50000"/>
                    </a:prstClr>
                  </a:solidFill>
                  <a:latin typeface="Arial"/>
                  <a:cs typeface="Arial"/>
                </a:rPr>
                <a:t>.</a:t>
              </a:r>
            </a:p>
          </p:txBody>
        </p:sp>
        <p:sp>
          <p:nvSpPr>
            <p:cNvPr id="14" name="object 14"/>
            <p:cNvSpPr txBox="1"/>
            <p:nvPr/>
          </p:nvSpPr>
          <p:spPr>
            <a:xfrm>
              <a:off x="596151" y="4420572"/>
              <a:ext cx="2009153" cy="1154162"/>
            </a:xfrm>
            <a:prstGeom prst="rect">
              <a:avLst/>
            </a:prstGeom>
          </p:spPr>
          <p:txBody>
            <a:bodyPr vert="horz" wrap="square" lIns="0" tIns="0" rIns="0" bIns="0" rtlCol="0">
              <a:spAutoFit/>
            </a:bodyPr>
            <a:lstStyle/>
            <a:p>
              <a:pPr marL="12700" marR="5080" lvl="0" algn="r">
                <a:lnSpc>
                  <a:spcPts val="1500"/>
                </a:lnSpc>
              </a:pPr>
              <a:r>
                <a:rPr lang="en-US" sz="1600" dirty="0" smtClean="0">
                  <a:solidFill>
                    <a:srgbClr val="A39583"/>
                  </a:solidFill>
                  <a:latin typeface="Arial Narrow"/>
                  <a:cs typeface="Arial Narrow"/>
                </a:rPr>
                <a:t>OFFICIAL LETTER NO. </a:t>
              </a:r>
              <a:r>
                <a:rPr lang="en-US" sz="1600" b="1" dirty="0" smtClean="0">
                  <a:solidFill>
                    <a:srgbClr val="A39583"/>
                  </a:solidFill>
                  <a:latin typeface="Arial Narrow"/>
                  <a:cs typeface="Arial Narrow"/>
                </a:rPr>
                <a:t>7985/BTC-CST</a:t>
              </a:r>
              <a:r>
                <a:rPr lang="en-US" sz="1600" dirty="0" smtClean="0">
                  <a:solidFill>
                    <a:srgbClr val="A39583"/>
                  </a:solidFill>
                  <a:latin typeface="Arial Narrow"/>
                  <a:cs typeface="Arial Narrow"/>
                </a:rPr>
                <a:t> ON THE </a:t>
              </a:r>
              <a:r>
                <a:rPr lang="en-US" sz="1600" b="1" dirty="0" smtClean="0">
                  <a:solidFill>
                    <a:srgbClr val="8E5BB4"/>
                  </a:solidFill>
                  <a:latin typeface="Arial Narrow"/>
                  <a:cs typeface="Arial Narrow"/>
                </a:rPr>
                <a:t>CONCEPT OF CONSUMPTION OUTSIDE VIETNAM FOR EXPORT SERVICE</a:t>
              </a:r>
              <a:endParaRPr lang="en-US" sz="1000" b="1" dirty="0">
                <a:solidFill>
                  <a:srgbClr val="8E5BB4"/>
                </a:solidFill>
                <a:latin typeface="DIN 30640 Std"/>
                <a:cs typeface="DIN 30640 Std"/>
              </a:endParaRPr>
            </a:p>
          </p:txBody>
        </p:sp>
      </p:grpSp>
      <p:pic>
        <p:nvPicPr>
          <p:cNvPr id="1026" name="Picture 2" descr="Image result for EXPORT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603" y="7577469"/>
            <a:ext cx="4326720" cy="1344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4467" y="8940986"/>
            <a:ext cx="1667444" cy="230832"/>
          </a:xfrm>
          <a:prstGeom prst="rect">
            <a:avLst/>
          </a:prstGeom>
          <a:noFill/>
        </p:spPr>
        <p:txBody>
          <a:bodyPr wrap="none" rtlCol="0">
            <a:spAutoFit/>
          </a:bodyPr>
          <a:lstStyle/>
          <a:p>
            <a:r>
              <a:rPr lang="en-US" sz="900" i="1" dirty="0" smtClean="0">
                <a:solidFill>
                  <a:srgbClr val="A39583"/>
                </a:solidFill>
              </a:rPr>
              <a:t>Image source: </a:t>
            </a:r>
            <a:r>
              <a:rPr lang="en-US" sz="900" i="1" dirty="0">
                <a:solidFill>
                  <a:srgbClr val="A39583"/>
                </a:solidFill>
              </a:rPr>
              <a:t>Rising Star Cargo</a:t>
            </a:r>
          </a:p>
        </p:txBody>
      </p:sp>
    </p:spTree>
    <p:extLst>
      <p:ext uri="{BB962C8B-B14F-4D97-AF65-F5344CB8AC3E}">
        <p14:creationId xmlns:p14="http://schemas.microsoft.com/office/powerpoint/2010/main" val="34115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730250" y="393700"/>
            <a:ext cx="6629400" cy="492443"/>
          </a:xfrm>
          <a:prstGeom prst="rect">
            <a:avLst/>
          </a:prstGeom>
        </p:spPr>
        <p:txBody>
          <a:bodyPr vert="horz" wrap="square" lIns="0" tIns="0" rIns="0" bIns="0" rtlCol="0">
            <a:spAutoFit/>
          </a:bodyPr>
          <a:lstStyle/>
          <a:p>
            <a:pPr marL="12700" marR="5080">
              <a:lnSpc>
                <a:spcPct val="80000"/>
              </a:lnSpc>
            </a:pPr>
            <a:r>
              <a:rPr lang="en-US" sz="4000" b="0" spc="-95" dirty="0">
                <a:latin typeface="Arial Narrow"/>
                <a:cs typeface="Arial Narrow"/>
              </a:rPr>
              <a:t>TAX &amp; LEGAL UPDATES</a:t>
            </a:r>
          </a:p>
        </p:txBody>
      </p:sp>
      <p:sp>
        <p:nvSpPr>
          <p:cNvPr id="19" name="object 4"/>
          <p:cNvSpPr/>
          <p:nvPr/>
        </p:nvSpPr>
        <p:spPr>
          <a:xfrm>
            <a:off x="-13" y="536613"/>
            <a:ext cx="397510" cy="187325"/>
          </a:xfrm>
          <a:custGeom>
            <a:avLst/>
            <a:gdLst/>
            <a:ahLst/>
            <a:cxnLst/>
            <a:rect l="l" t="t" r="r" b="b"/>
            <a:pathLst>
              <a:path w="397509" h="187325">
                <a:moveTo>
                  <a:pt x="397167" y="0"/>
                </a:moveTo>
                <a:lnTo>
                  <a:pt x="0" y="0"/>
                </a:lnTo>
                <a:lnTo>
                  <a:pt x="0" y="187337"/>
                </a:lnTo>
                <a:lnTo>
                  <a:pt x="397167" y="187337"/>
                </a:lnTo>
                <a:lnTo>
                  <a:pt x="397167" y="0"/>
                </a:lnTo>
                <a:close/>
              </a:path>
            </a:pathLst>
          </a:custGeom>
          <a:solidFill>
            <a:srgbClr val="A99A8D"/>
          </a:solidFill>
        </p:spPr>
        <p:txBody>
          <a:bodyPr wrap="square" lIns="0" tIns="0" rIns="0" bIns="0" rtlCol="0"/>
          <a:lstStyle/>
          <a:p>
            <a:endParaRPr/>
          </a:p>
        </p:txBody>
      </p:sp>
      <p:sp>
        <p:nvSpPr>
          <p:cNvPr id="20" name="object 5"/>
          <p:cNvSpPr/>
          <p:nvPr/>
        </p:nvSpPr>
        <p:spPr>
          <a:xfrm>
            <a:off x="-13" y="352234"/>
            <a:ext cx="397510" cy="187325"/>
          </a:xfrm>
          <a:custGeom>
            <a:avLst/>
            <a:gdLst/>
            <a:ahLst/>
            <a:cxnLst/>
            <a:rect l="l" t="t" r="r" b="b"/>
            <a:pathLst>
              <a:path w="397509" h="187325">
                <a:moveTo>
                  <a:pt x="397167" y="187261"/>
                </a:moveTo>
                <a:lnTo>
                  <a:pt x="0" y="187261"/>
                </a:lnTo>
                <a:lnTo>
                  <a:pt x="0" y="0"/>
                </a:lnTo>
                <a:lnTo>
                  <a:pt x="397167" y="0"/>
                </a:lnTo>
                <a:lnTo>
                  <a:pt x="397167" y="187261"/>
                </a:lnTo>
                <a:close/>
              </a:path>
            </a:pathLst>
          </a:custGeom>
          <a:solidFill>
            <a:srgbClr val="BA1222"/>
          </a:solidFill>
        </p:spPr>
        <p:txBody>
          <a:bodyPr wrap="square" lIns="0" tIns="0" rIns="0" bIns="0" rtlCol="0"/>
          <a:lstStyle/>
          <a:p>
            <a:endParaRPr/>
          </a:p>
        </p:txBody>
      </p:sp>
      <p:sp>
        <p:nvSpPr>
          <p:cNvPr id="21" name="object 6"/>
          <p:cNvSpPr/>
          <p:nvPr/>
        </p:nvSpPr>
        <p:spPr>
          <a:xfrm>
            <a:off x="0" y="165100"/>
            <a:ext cx="397510" cy="188595"/>
          </a:xfrm>
          <a:custGeom>
            <a:avLst/>
            <a:gdLst/>
            <a:ahLst/>
            <a:cxnLst/>
            <a:rect l="l" t="t" r="r" b="b"/>
            <a:pathLst>
              <a:path w="397509" h="188595">
                <a:moveTo>
                  <a:pt x="0" y="188125"/>
                </a:moveTo>
                <a:lnTo>
                  <a:pt x="397154" y="188125"/>
                </a:lnTo>
                <a:lnTo>
                  <a:pt x="397154" y="0"/>
                </a:lnTo>
                <a:lnTo>
                  <a:pt x="0" y="0"/>
                </a:lnTo>
                <a:lnTo>
                  <a:pt x="0" y="188125"/>
                </a:lnTo>
                <a:close/>
              </a:path>
            </a:pathLst>
          </a:custGeom>
          <a:solidFill>
            <a:srgbClr val="7D5A99"/>
          </a:solidFill>
        </p:spPr>
        <p:txBody>
          <a:bodyPr wrap="square" lIns="0" tIns="0" rIns="0" bIns="0" rtlCol="0"/>
          <a:lstStyle/>
          <a:p>
            <a:endParaRPr/>
          </a:p>
        </p:txBody>
      </p:sp>
      <p:sp>
        <p:nvSpPr>
          <p:cNvPr id="22" name="object 8"/>
          <p:cNvSpPr txBox="1"/>
          <p:nvPr/>
        </p:nvSpPr>
        <p:spPr>
          <a:xfrm>
            <a:off x="730250" y="9994900"/>
            <a:ext cx="4267200" cy="123111"/>
          </a:xfrm>
          <a:prstGeom prst="rect">
            <a:avLst/>
          </a:prstGeom>
        </p:spPr>
        <p:txBody>
          <a:bodyPr vert="horz" wrap="square" lIns="0" tIns="0" rIns="0" bIns="0" rtlCol="0">
            <a:spAutoFit/>
          </a:bodyPr>
          <a:lstStyle/>
          <a:p>
            <a:pPr lvl="0"/>
            <a:r>
              <a:rPr lang="fr-FR" sz="800" dirty="0">
                <a:latin typeface="Arial"/>
                <a:cs typeface="Arial"/>
              </a:rPr>
              <a:t>2</a:t>
            </a:r>
            <a:r>
              <a:rPr lang="fr-FR" sz="800" dirty="0" smtClean="0">
                <a:latin typeface="Arial"/>
                <a:cs typeface="Arial"/>
              </a:rPr>
              <a:t> | MAZARS NEWSLETTER – MONTHLY ISSUE </a:t>
            </a:r>
          </a:p>
        </p:txBody>
      </p:sp>
      <p:grpSp>
        <p:nvGrpSpPr>
          <p:cNvPr id="11" name="Group 10"/>
          <p:cNvGrpSpPr/>
          <p:nvPr/>
        </p:nvGrpSpPr>
        <p:grpSpPr>
          <a:xfrm>
            <a:off x="397498" y="3626245"/>
            <a:ext cx="6479876" cy="1604863"/>
            <a:chOff x="471199" y="4354592"/>
            <a:chExt cx="6479876" cy="1604863"/>
          </a:xfrm>
        </p:grpSpPr>
        <p:sp>
          <p:nvSpPr>
            <p:cNvPr id="10" name="object 10"/>
            <p:cNvSpPr txBox="1"/>
            <p:nvPr/>
          </p:nvSpPr>
          <p:spPr>
            <a:xfrm>
              <a:off x="2882900" y="4354592"/>
              <a:ext cx="4068175" cy="1292662"/>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Official Letter No. 2932/TCT-CS issued by General Department of Taxation (“GDT”) on 03 July 2017, if a company invests and rents fixed assets for a certain period of time but then uses such assets to manufacture goods not subject to VAT, the refunded VAT amount corresponding with the remaining value of the assets at the time of changing the usage purpose must be collected.</a:t>
              </a:r>
              <a:endParaRPr lang="en-US" sz="1200" dirty="0" smtClean="0">
                <a:solidFill>
                  <a:prstClr val="white">
                    <a:lumMod val="50000"/>
                  </a:prstClr>
                </a:solidFill>
                <a:latin typeface="Arial"/>
                <a:cs typeface="Arial"/>
              </a:endParaRPr>
            </a:p>
          </p:txBody>
        </p:sp>
        <p:sp>
          <p:nvSpPr>
            <p:cNvPr id="14" name="object 14"/>
            <p:cNvSpPr txBox="1"/>
            <p:nvPr/>
          </p:nvSpPr>
          <p:spPr>
            <a:xfrm>
              <a:off x="471199" y="4420572"/>
              <a:ext cx="2134106" cy="1538883"/>
            </a:xfrm>
            <a:prstGeom prst="rect">
              <a:avLst/>
            </a:prstGeom>
          </p:spPr>
          <p:txBody>
            <a:bodyPr vert="horz" wrap="square" lIns="0" tIns="0" rIns="0" bIns="0" rtlCol="0">
              <a:spAutoFit/>
            </a:bodyPr>
            <a:lstStyle/>
            <a:p>
              <a:pPr marL="12700" marR="5080" lvl="0" algn="r">
                <a:lnSpc>
                  <a:spcPts val="1500"/>
                </a:lnSpc>
              </a:pPr>
              <a:r>
                <a:rPr lang="en-US" sz="1600" dirty="0" smtClean="0">
                  <a:solidFill>
                    <a:srgbClr val="A39583"/>
                  </a:solidFill>
                  <a:latin typeface="Arial Narrow"/>
                  <a:cs typeface="Arial Narrow"/>
                </a:rPr>
                <a:t>OFFICIAL LETTER NO. </a:t>
              </a:r>
              <a:r>
                <a:rPr lang="en-US" sz="1600" b="1" dirty="0" smtClean="0">
                  <a:solidFill>
                    <a:srgbClr val="A39583"/>
                  </a:solidFill>
                  <a:latin typeface="Arial Narrow"/>
                  <a:cs typeface="Arial Narrow"/>
                </a:rPr>
                <a:t>2932/TCT-CS</a:t>
              </a:r>
              <a:r>
                <a:rPr lang="en-US" sz="1600" dirty="0" smtClean="0">
                  <a:solidFill>
                    <a:srgbClr val="A39583"/>
                  </a:solidFill>
                  <a:latin typeface="Arial Narrow"/>
                  <a:cs typeface="Arial Narrow"/>
                </a:rPr>
                <a:t> ON </a:t>
              </a:r>
              <a:r>
                <a:rPr lang="en-US" sz="1600" b="1" dirty="0" smtClean="0">
                  <a:solidFill>
                    <a:srgbClr val="8E5BB4"/>
                  </a:solidFill>
                  <a:latin typeface="Arial Narrow"/>
                  <a:cs typeface="Arial Narrow"/>
                </a:rPr>
                <a:t>CHANGING PURPOSE OF RENTING ASSETS TO MANUFACTURE GOODS WHICH ARE NOT SUBJECT TO VALUE ADDED TAX (“VAT”) </a:t>
              </a:r>
              <a:endParaRPr lang="en-US" sz="1000" b="1" dirty="0">
                <a:solidFill>
                  <a:srgbClr val="8E5BB4"/>
                </a:solidFill>
                <a:latin typeface="DIN 30640 Std"/>
                <a:cs typeface="DIN 30640 Std"/>
              </a:endParaRPr>
            </a:p>
          </p:txBody>
        </p:sp>
      </p:grpSp>
      <p:sp>
        <p:nvSpPr>
          <p:cNvPr id="15" name="object 14"/>
          <p:cNvSpPr txBox="1"/>
          <p:nvPr/>
        </p:nvSpPr>
        <p:spPr>
          <a:xfrm>
            <a:off x="560552" y="3190326"/>
            <a:ext cx="6316822" cy="192360"/>
          </a:xfrm>
          <a:prstGeom prst="rect">
            <a:avLst/>
          </a:prstGeom>
        </p:spPr>
        <p:txBody>
          <a:bodyPr vert="horz" wrap="square" lIns="0" tIns="0" rIns="0" bIns="0" rtlCol="0">
            <a:spAutoFit/>
          </a:bodyPr>
          <a:lstStyle/>
          <a:p>
            <a:pPr marL="12700" marR="5080" lvl="0" algn="r">
              <a:lnSpc>
                <a:spcPts val="1500"/>
              </a:lnSpc>
            </a:pPr>
            <a:r>
              <a:rPr lang="en-US" sz="2400" b="1" dirty="0" smtClean="0">
                <a:solidFill>
                  <a:srgbClr val="FF9900"/>
                </a:solidFill>
                <a:latin typeface="Arial Narrow"/>
                <a:cs typeface="DIN 30640 Std"/>
              </a:rPr>
              <a:t>OPERATIONAL</a:t>
            </a:r>
            <a:r>
              <a:rPr lang="en-US" sz="2400" b="1" dirty="0" smtClean="0">
                <a:solidFill>
                  <a:srgbClr val="003366"/>
                </a:solidFill>
                <a:latin typeface="Arial Narrow"/>
                <a:cs typeface="DIN 30640 Std"/>
              </a:rPr>
              <a:t> </a:t>
            </a:r>
            <a:r>
              <a:rPr lang="en-US" sz="2400" b="1" baseline="30000" dirty="0" smtClean="0">
                <a:solidFill>
                  <a:srgbClr val="998A76"/>
                </a:solidFill>
                <a:latin typeface="Arial Narrow"/>
                <a:cs typeface="DIN 30640 Std"/>
              </a:rPr>
              <a:t>UPDATES</a:t>
            </a:r>
            <a:endParaRPr lang="en-US" sz="1200" baseline="30000" dirty="0">
              <a:latin typeface="DIN 30640 Std"/>
              <a:cs typeface="DIN 30640 Std"/>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28069"/>
          <a:stretch/>
        </p:blipFill>
        <p:spPr>
          <a:xfrm flipH="1">
            <a:off x="554201" y="1098701"/>
            <a:ext cx="6316823" cy="1879066"/>
          </a:xfrm>
          <a:prstGeom prst="rect">
            <a:avLst/>
          </a:prstGeom>
        </p:spPr>
      </p:pic>
      <p:grpSp>
        <p:nvGrpSpPr>
          <p:cNvPr id="18" name="Group 17"/>
          <p:cNvGrpSpPr/>
          <p:nvPr/>
        </p:nvGrpSpPr>
        <p:grpSpPr>
          <a:xfrm>
            <a:off x="391148" y="5481442"/>
            <a:ext cx="6479876" cy="1477328"/>
            <a:chOff x="471199" y="4354592"/>
            <a:chExt cx="6479876" cy="1477328"/>
          </a:xfrm>
        </p:grpSpPr>
        <p:sp>
          <p:nvSpPr>
            <p:cNvPr id="25" name="object 10"/>
            <p:cNvSpPr txBox="1"/>
            <p:nvPr/>
          </p:nvSpPr>
          <p:spPr>
            <a:xfrm>
              <a:off x="2882900" y="4354592"/>
              <a:ext cx="4068175" cy="1477328"/>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Official Letter No. 3693/CT-TTHT issued by Ho Chi Minh Tax Department (“HCMTD”) on 24 April 2017, if provided with products such as tools, equipment, chemicals, technical facilities, etc. free of charge from a foreign partner, the company must recognize this as other income at the same time and record them as tools, equipment, materials, etc. accordingly to include in deductible expenses for CIT purpose.</a:t>
              </a:r>
              <a:endParaRPr lang="en-US" sz="1200" dirty="0" smtClean="0">
                <a:solidFill>
                  <a:prstClr val="white">
                    <a:lumMod val="50000"/>
                  </a:prstClr>
                </a:solidFill>
                <a:latin typeface="Arial"/>
                <a:cs typeface="Arial"/>
              </a:endParaRPr>
            </a:p>
          </p:txBody>
        </p:sp>
        <p:sp>
          <p:nvSpPr>
            <p:cNvPr id="26" name="object 14"/>
            <p:cNvSpPr txBox="1"/>
            <p:nvPr/>
          </p:nvSpPr>
          <p:spPr>
            <a:xfrm>
              <a:off x="471199" y="4420572"/>
              <a:ext cx="2134106" cy="1154162"/>
            </a:xfrm>
            <a:prstGeom prst="rect">
              <a:avLst/>
            </a:prstGeom>
          </p:spPr>
          <p:txBody>
            <a:bodyPr vert="horz" wrap="square" lIns="0" tIns="0" rIns="0" bIns="0" rtlCol="0">
              <a:spAutoFit/>
            </a:bodyPr>
            <a:lstStyle>
              <a:defPPr>
                <a:defRPr lang="fr-FR"/>
              </a:defPPr>
              <a:lvl1pPr marL="12700" marR="5080" lvl="0" algn="r">
                <a:lnSpc>
                  <a:spcPts val="1500"/>
                </a:lnSpc>
                <a:defRPr sz="1600">
                  <a:solidFill>
                    <a:srgbClr val="A39583"/>
                  </a:solidFill>
                  <a:latin typeface="Arial Narrow"/>
                  <a:cs typeface="Arial Narrow"/>
                </a:defRPr>
              </a:lvl1pPr>
            </a:lstStyle>
            <a:p>
              <a:r>
                <a:rPr lang="en-US" dirty="0"/>
                <a:t>OFFICIAL LETTER NO. </a:t>
              </a:r>
              <a:r>
                <a:rPr lang="en-US" b="1" dirty="0"/>
                <a:t>3693/CT-TTHT</a:t>
              </a:r>
              <a:r>
                <a:rPr lang="en-US" dirty="0"/>
                <a:t> ON </a:t>
              </a:r>
              <a:r>
                <a:rPr lang="en-US" b="1" dirty="0">
                  <a:solidFill>
                    <a:srgbClr val="8E5BB4"/>
                  </a:solidFill>
                </a:rPr>
                <a:t>CIT FOR FREE-OF-CHARGE GIFTS/GOODS WHICH ARE RECOGNIZED AS OTHER INCOME</a:t>
              </a:r>
              <a:endParaRPr lang="en-US" b="1" dirty="0">
                <a:solidFill>
                  <a:srgbClr val="8E5BB4"/>
                </a:solidFill>
              </a:endParaRPr>
            </a:p>
          </p:txBody>
        </p:sp>
      </p:grpSp>
      <p:grpSp>
        <p:nvGrpSpPr>
          <p:cNvPr id="27" name="Group 26"/>
          <p:cNvGrpSpPr/>
          <p:nvPr/>
        </p:nvGrpSpPr>
        <p:grpSpPr>
          <a:xfrm>
            <a:off x="391148" y="7358711"/>
            <a:ext cx="6479876" cy="1661993"/>
            <a:chOff x="471199" y="4354592"/>
            <a:chExt cx="6479876" cy="1661993"/>
          </a:xfrm>
        </p:grpSpPr>
        <p:sp>
          <p:nvSpPr>
            <p:cNvPr id="28" name="object 10"/>
            <p:cNvSpPr txBox="1"/>
            <p:nvPr/>
          </p:nvSpPr>
          <p:spPr>
            <a:xfrm>
              <a:off x="2882900" y="4354592"/>
              <a:ext cx="4068175" cy="1661993"/>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Official Letter No. 3753/CT-TTHT issued by HCMTD on 25 April 2017, if a company pays bonus of VND 2 million or more to agency’s staff, it must withhold 10% PIT on the total income before paying to individuals. Such expenses if related to business activities and clearly specified in the contract with agency, satisfying the conditions specified in Article 4 of Circular No. 96/2015/TT-BTC will be considered as deductible expenses for CIT purpose.</a:t>
              </a:r>
              <a:endParaRPr lang="en-US" sz="1200" dirty="0" smtClean="0">
                <a:solidFill>
                  <a:prstClr val="white">
                    <a:lumMod val="50000"/>
                  </a:prstClr>
                </a:solidFill>
                <a:latin typeface="Arial"/>
                <a:cs typeface="Arial"/>
              </a:endParaRPr>
            </a:p>
          </p:txBody>
        </p:sp>
        <p:sp>
          <p:nvSpPr>
            <p:cNvPr id="29" name="object 14"/>
            <p:cNvSpPr txBox="1"/>
            <p:nvPr/>
          </p:nvSpPr>
          <p:spPr>
            <a:xfrm>
              <a:off x="471199" y="4420572"/>
              <a:ext cx="2134106" cy="1154162"/>
            </a:xfrm>
            <a:prstGeom prst="rect">
              <a:avLst/>
            </a:prstGeom>
          </p:spPr>
          <p:txBody>
            <a:bodyPr vert="horz" wrap="square" lIns="0" tIns="0" rIns="0" bIns="0" rtlCol="0">
              <a:spAutoFit/>
            </a:bodyPr>
            <a:lstStyle>
              <a:defPPr>
                <a:defRPr lang="fr-FR"/>
              </a:defPPr>
              <a:lvl1pPr marL="12700" marR="5080" lvl="0" algn="r">
                <a:lnSpc>
                  <a:spcPts val="1500"/>
                </a:lnSpc>
                <a:defRPr sz="1600">
                  <a:solidFill>
                    <a:srgbClr val="A39583"/>
                  </a:solidFill>
                  <a:latin typeface="Arial Narrow"/>
                  <a:cs typeface="Arial Narrow"/>
                </a:defRPr>
              </a:lvl1pPr>
            </a:lstStyle>
            <a:p>
              <a:r>
                <a:rPr lang="en-US" dirty="0" smtClean="0"/>
                <a:t>OFFICIAL LETTER NO. </a:t>
              </a:r>
              <a:r>
                <a:rPr lang="en-US" b="1" dirty="0" smtClean="0"/>
                <a:t>3753/CT-TTHT</a:t>
              </a:r>
              <a:r>
                <a:rPr lang="en-US" dirty="0" smtClean="0"/>
                <a:t> ON </a:t>
              </a:r>
              <a:r>
                <a:rPr lang="en-US" b="1" dirty="0" smtClean="0">
                  <a:solidFill>
                    <a:srgbClr val="8E5BB4"/>
                  </a:solidFill>
                </a:rPr>
                <a:t>PERSONAL INCOME TAX (“PIT”) AND CIT ON BONUS FOR AGENCY’S STAFF</a:t>
              </a:r>
              <a:endParaRPr lang="en-US" b="1" dirty="0">
                <a:solidFill>
                  <a:srgbClr val="8E5BB4"/>
                </a:solidFill>
              </a:endParaRPr>
            </a:p>
          </p:txBody>
        </p:sp>
      </p:grpSp>
    </p:spTree>
    <p:extLst>
      <p:ext uri="{BB962C8B-B14F-4D97-AF65-F5344CB8AC3E}">
        <p14:creationId xmlns:p14="http://schemas.microsoft.com/office/powerpoint/2010/main" val="128374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730250" y="393700"/>
            <a:ext cx="6629400" cy="492443"/>
          </a:xfrm>
          <a:prstGeom prst="rect">
            <a:avLst/>
          </a:prstGeom>
        </p:spPr>
        <p:txBody>
          <a:bodyPr vert="horz" wrap="square" lIns="0" tIns="0" rIns="0" bIns="0" rtlCol="0">
            <a:spAutoFit/>
          </a:bodyPr>
          <a:lstStyle/>
          <a:p>
            <a:pPr marL="12700" marR="5080">
              <a:lnSpc>
                <a:spcPct val="80000"/>
              </a:lnSpc>
            </a:pPr>
            <a:r>
              <a:rPr lang="en-US" sz="4000" b="0" spc="-95" dirty="0">
                <a:latin typeface="Arial Narrow"/>
                <a:cs typeface="Arial Narrow"/>
              </a:rPr>
              <a:t>TAX &amp; LEGAL UPDATES</a:t>
            </a:r>
          </a:p>
        </p:txBody>
      </p:sp>
      <p:sp>
        <p:nvSpPr>
          <p:cNvPr id="19" name="object 4"/>
          <p:cNvSpPr/>
          <p:nvPr/>
        </p:nvSpPr>
        <p:spPr>
          <a:xfrm>
            <a:off x="-13" y="536613"/>
            <a:ext cx="397510" cy="187325"/>
          </a:xfrm>
          <a:custGeom>
            <a:avLst/>
            <a:gdLst/>
            <a:ahLst/>
            <a:cxnLst/>
            <a:rect l="l" t="t" r="r" b="b"/>
            <a:pathLst>
              <a:path w="397509" h="187325">
                <a:moveTo>
                  <a:pt x="397167" y="0"/>
                </a:moveTo>
                <a:lnTo>
                  <a:pt x="0" y="0"/>
                </a:lnTo>
                <a:lnTo>
                  <a:pt x="0" y="187337"/>
                </a:lnTo>
                <a:lnTo>
                  <a:pt x="397167" y="187337"/>
                </a:lnTo>
                <a:lnTo>
                  <a:pt x="397167" y="0"/>
                </a:lnTo>
                <a:close/>
              </a:path>
            </a:pathLst>
          </a:custGeom>
          <a:solidFill>
            <a:srgbClr val="A99A8D"/>
          </a:solidFill>
        </p:spPr>
        <p:txBody>
          <a:bodyPr wrap="square" lIns="0" tIns="0" rIns="0" bIns="0" rtlCol="0"/>
          <a:lstStyle/>
          <a:p>
            <a:endParaRPr/>
          </a:p>
        </p:txBody>
      </p:sp>
      <p:sp>
        <p:nvSpPr>
          <p:cNvPr id="20" name="object 5"/>
          <p:cNvSpPr/>
          <p:nvPr/>
        </p:nvSpPr>
        <p:spPr>
          <a:xfrm>
            <a:off x="-13" y="352234"/>
            <a:ext cx="397510" cy="187325"/>
          </a:xfrm>
          <a:custGeom>
            <a:avLst/>
            <a:gdLst/>
            <a:ahLst/>
            <a:cxnLst/>
            <a:rect l="l" t="t" r="r" b="b"/>
            <a:pathLst>
              <a:path w="397509" h="187325">
                <a:moveTo>
                  <a:pt x="397167" y="187261"/>
                </a:moveTo>
                <a:lnTo>
                  <a:pt x="0" y="187261"/>
                </a:lnTo>
                <a:lnTo>
                  <a:pt x="0" y="0"/>
                </a:lnTo>
                <a:lnTo>
                  <a:pt x="397167" y="0"/>
                </a:lnTo>
                <a:lnTo>
                  <a:pt x="397167" y="187261"/>
                </a:lnTo>
                <a:close/>
              </a:path>
            </a:pathLst>
          </a:custGeom>
          <a:solidFill>
            <a:srgbClr val="BA1222"/>
          </a:solidFill>
        </p:spPr>
        <p:txBody>
          <a:bodyPr wrap="square" lIns="0" tIns="0" rIns="0" bIns="0" rtlCol="0"/>
          <a:lstStyle/>
          <a:p>
            <a:endParaRPr/>
          </a:p>
        </p:txBody>
      </p:sp>
      <p:sp>
        <p:nvSpPr>
          <p:cNvPr id="21" name="object 6"/>
          <p:cNvSpPr/>
          <p:nvPr/>
        </p:nvSpPr>
        <p:spPr>
          <a:xfrm>
            <a:off x="0" y="165100"/>
            <a:ext cx="397510" cy="188595"/>
          </a:xfrm>
          <a:custGeom>
            <a:avLst/>
            <a:gdLst/>
            <a:ahLst/>
            <a:cxnLst/>
            <a:rect l="l" t="t" r="r" b="b"/>
            <a:pathLst>
              <a:path w="397509" h="188595">
                <a:moveTo>
                  <a:pt x="0" y="188125"/>
                </a:moveTo>
                <a:lnTo>
                  <a:pt x="397154" y="188125"/>
                </a:lnTo>
                <a:lnTo>
                  <a:pt x="397154" y="0"/>
                </a:lnTo>
                <a:lnTo>
                  <a:pt x="0" y="0"/>
                </a:lnTo>
                <a:lnTo>
                  <a:pt x="0" y="188125"/>
                </a:lnTo>
                <a:close/>
              </a:path>
            </a:pathLst>
          </a:custGeom>
          <a:solidFill>
            <a:srgbClr val="7D5A99"/>
          </a:solidFill>
        </p:spPr>
        <p:txBody>
          <a:bodyPr wrap="square" lIns="0" tIns="0" rIns="0" bIns="0" rtlCol="0"/>
          <a:lstStyle/>
          <a:p>
            <a:endParaRPr/>
          </a:p>
        </p:txBody>
      </p:sp>
      <p:sp>
        <p:nvSpPr>
          <p:cNvPr id="22" name="object 8"/>
          <p:cNvSpPr txBox="1"/>
          <p:nvPr/>
        </p:nvSpPr>
        <p:spPr>
          <a:xfrm>
            <a:off x="730250" y="9994900"/>
            <a:ext cx="4267200" cy="123111"/>
          </a:xfrm>
          <a:prstGeom prst="rect">
            <a:avLst/>
          </a:prstGeom>
        </p:spPr>
        <p:txBody>
          <a:bodyPr vert="horz" wrap="square" lIns="0" tIns="0" rIns="0" bIns="0" rtlCol="0">
            <a:spAutoFit/>
          </a:bodyPr>
          <a:lstStyle/>
          <a:p>
            <a:pPr lvl="0"/>
            <a:r>
              <a:rPr lang="fr-FR" sz="800" dirty="0">
                <a:latin typeface="Arial"/>
                <a:cs typeface="Arial"/>
              </a:rPr>
              <a:t>3</a:t>
            </a:r>
            <a:r>
              <a:rPr lang="fr-FR" sz="800" dirty="0" smtClean="0">
                <a:latin typeface="Arial"/>
                <a:cs typeface="Arial"/>
              </a:rPr>
              <a:t> </a:t>
            </a:r>
            <a:r>
              <a:rPr lang="fr-FR" sz="800" dirty="0" smtClean="0">
                <a:latin typeface="Arial"/>
                <a:cs typeface="Arial"/>
              </a:rPr>
              <a:t>| MAZARS NEWSLETTER – MONTHLY ISSUE </a:t>
            </a:r>
          </a:p>
        </p:txBody>
      </p:sp>
      <p:grpSp>
        <p:nvGrpSpPr>
          <p:cNvPr id="11" name="Group 10"/>
          <p:cNvGrpSpPr/>
          <p:nvPr/>
        </p:nvGrpSpPr>
        <p:grpSpPr>
          <a:xfrm>
            <a:off x="390904" y="3922273"/>
            <a:ext cx="6479876" cy="1412502"/>
            <a:chOff x="471199" y="4354592"/>
            <a:chExt cx="6479876" cy="1412502"/>
          </a:xfrm>
        </p:grpSpPr>
        <p:sp>
          <p:nvSpPr>
            <p:cNvPr id="10" name="object 10"/>
            <p:cNvSpPr txBox="1"/>
            <p:nvPr/>
          </p:nvSpPr>
          <p:spPr>
            <a:xfrm>
              <a:off x="2791745" y="4354592"/>
              <a:ext cx="4159330" cy="923330"/>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Official Letter No. 2700/TCT-TNCN issued by GDT on 21 June 2017, a foreign expert who is assigned to Vietnam to provide services by a foreign contractor can to authorize (by virtue of the Civil Code) the Vietnamese company to declare and pay tax on his/her behalf.</a:t>
              </a:r>
              <a:endParaRPr lang="en-US" sz="1200" dirty="0" smtClean="0">
                <a:solidFill>
                  <a:prstClr val="white">
                    <a:lumMod val="50000"/>
                  </a:prstClr>
                </a:solidFill>
                <a:latin typeface="Arial"/>
                <a:cs typeface="Arial"/>
              </a:endParaRPr>
            </a:p>
          </p:txBody>
        </p:sp>
        <p:sp>
          <p:nvSpPr>
            <p:cNvPr id="14" name="object 14"/>
            <p:cNvSpPr txBox="1"/>
            <p:nvPr/>
          </p:nvSpPr>
          <p:spPr>
            <a:xfrm>
              <a:off x="471199" y="4420572"/>
              <a:ext cx="2085596" cy="1346522"/>
            </a:xfrm>
            <a:prstGeom prst="rect">
              <a:avLst/>
            </a:prstGeom>
          </p:spPr>
          <p:txBody>
            <a:bodyPr vert="horz" wrap="square" lIns="0" tIns="0" rIns="0" bIns="0" rtlCol="0">
              <a:spAutoFit/>
            </a:bodyPr>
            <a:lstStyle/>
            <a:p>
              <a:pPr marL="12700" marR="5080" lvl="0" algn="r">
                <a:lnSpc>
                  <a:spcPts val="1500"/>
                </a:lnSpc>
              </a:pPr>
              <a:r>
                <a:rPr lang="en-US" sz="1600" dirty="0" smtClean="0">
                  <a:solidFill>
                    <a:srgbClr val="A39583"/>
                  </a:solidFill>
                  <a:latin typeface="Arial Narrow"/>
                  <a:cs typeface="Arial Narrow"/>
                </a:rPr>
                <a:t>OFFICIAL LETTER NO. </a:t>
              </a:r>
              <a:r>
                <a:rPr lang="en-US" sz="1600" b="1" dirty="0" smtClean="0">
                  <a:solidFill>
                    <a:srgbClr val="A39583"/>
                  </a:solidFill>
                  <a:latin typeface="Arial Narrow"/>
                  <a:cs typeface="Arial Narrow"/>
                </a:rPr>
                <a:t>2700/TCT-TNCN</a:t>
              </a:r>
              <a:r>
                <a:rPr lang="en-US" sz="1600" dirty="0" smtClean="0">
                  <a:solidFill>
                    <a:srgbClr val="A39583"/>
                  </a:solidFill>
                  <a:latin typeface="Arial Narrow"/>
                  <a:cs typeface="Arial Narrow"/>
                </a:rPr>
                <a:t> ON </a:t>
              </a:r>
              <a:r>
                <a:rPr lang="en-US" sz="1600" b="1" dirty="0" smtClean="0">
                  <a:solidFill>
                    <a:srgbClr val="8E5BB4"/>
                  </a:solidFill>
                  <a:latin typeface="Arial Narrow"/>
                  <a:cs typeface="Arial Narrow"/>
                </a:rPr>
                <a:t>PIT OF FOREIGN CONTRACTOR’S EMPLOYEES COMING TO VIETNAM TO PROVIDE SERVICES</a:t>
              </a:r>
              <a:endParaRPr lang="en-US" sz="1000" b="1" dirty="0">
                <a:solidFill>
                  <a:srgbClr val="8E5BB4"/>
                </a:solidFill>
                <a:latin typeface="DIN 30640 Std"/>
                <a:cs typeface="DIN 30640 Std"/>
              </a:endParaRPr>
            </a:p>
          </p:txBody>
        </p:sp>
      </p:grpSp>
      <p:grpSp>
        <p:nvGrpSpPr>
          <p:cNvPr id="31" name="Group 30"/>
          <p:cNvGrpSpPr/>
          <p:nvPr/>
        </p:nvGrpSpPr>
        <p:grpSpPr>
          <a:xfrm>
            <a:off x="471575" y="1070553"/>
            <a:ext cx="6399449" cy="2634372"/>
            <a:chOff x="342899" y="3308222"/>
            <a:chExt cx="6399449" cy="2634372"/>
          </a:xfrm>
        </p:grpSpPr>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t="16159" b="33813"/>
            <a:stretch/>
          </p:blipFill>
          <p:spPr>
            <a:xfrm flipH="1">
              <a:off x="342899" y="3308222"/>
              <a:ext cx="6399449" cy="2133600"/>
            </a:xfrm>
            <a:prstGeom prst="rect">
              <a:avLst/>
            </a:prstGeom>
          </p:spPr>
        </p:pic>
        <p:sp>
          <p:nvSpPr>
            <p:cNvPr id="33" name="object 14"/>
            <p:cNvSpPr txBox="1"/>
            <p:nvPr/>
          </p:nvSpPr>
          <p:spPr>
            <a:xfrm>
              <a:off x="425282" y="5750234"/>
              <a:ext cx="6316822" cy="192360"/>
            </a:xfrm>
            <a:prstGeom prst="rect">
              <a:avLst/>
            </a:prstGeom>
          </p:spPr>
          <p:txBody>
            <a:bodyPr vert="horz" wrap="square" lIns="0" tIns="0" rIns="0" bIns="0" rtlCol="0">
              <a:spAutoFit/>
            </a:bodyPr>
            <a:lstStyle/>
            <a:p>
              <a:pPr marL="12700" marR="5080" lvl="0" algn="r">
                <a:lnSpc>
                  <a:spcPts val="1500"/>
                </a:lnSpc>
              </a:pPr>
              <a:r>
                <a:rPr lang="en-US" sz="2400" b="1" dirty="0" smtClean="0">
                  <a:solidFill>
                    <a:srgbClr val="990000"/>
                  </a:solidFill>
                  <a:latin typeface="Arial Narrow"/>
                  <a:cs typeface="DIN 30640 Std"/>
                </a:rPr>
                <a:t>PAYROLL</a:t>
              </a:r>
              <a:r>
                <a:rPr lang="en-US" sz="2400" b="1" dirty="0" smtClean="0">
                  <a:solidFill>
                    <a:srgbClr val="003366"/>
                  </a:solidFill>
                  <a:latin typeface="Arial Narrow"/>
                  <a:cs typeface="DIN 30640 Std"/>
                </a:rPr>
                <a:t> </a:t>
              </a:r>
              <a:r>
                <a:rPr lang="en-US" sz="2400" b="1" baseline="30000" dirty="0" smtClean="0">
                  <a:solidFill>
                    <a:srgbClr val="998A76"/>
                  </a:solidFill>
                  <a:latin typeface="Arial Narrow"/>
                  <a:cs typeface="DIN 30640 Std"/>
                </a:rPr>
                <a:t>UPDATES</a:t>
              </a:r>
              <a:endParaRPr lang="en-US" sz="1200" baseline="30000" dirty="0">
                <a:latin typeface="DIN 30640 Std"/>
                <a:cs typeface="DIN 30640 Std"/>
              </a:endParaRPr>
            </a:p>
          </p:txBody>
        </p:sp>
      </p:grpSp>
      <p:grpSp>
        <p:nvGrpSpPr>
          <p:cNvPr id="34" name="Group 33"/>
          <p:cNvGrpSpPr/>
          <p:nvPr/>
        </p:nvGrpSpPr>
        <p:grpSpPr>
          <a:xfrm>
            <a:off x="384554" y="5520868"/>
            <a:ext cx="6479876" cy="1846659"/>
            <a:chOff x="471199" y="4354592"/>
            <a:chExt cx="6479876" cy="1846659"/>
          </a:xfrm>
        </p:grpSpPr>
        <p:sp>
          <p:nvSpPr>
            <p:cNvPr id="35" name="object 10"/>
            <p:cNvSpPr txBox="1"/>
            <p:nvPr/>
          </p:nvSpPr>
          <p:spPr>
            <a:xfrm>
              <a:off x="2791745" y="4354592"/>
              <a:ext cx="4159330" cy="1846659"/>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In Official Letter No. 2520/TCT-TNCN dated on 09 June 2017, GDT agrees with the opinion of Hanoi Tax Department (“HNTD”) in Official Letter No. 30045/CT-TTHT dated 12 May 2017. In detail, Representative Office of German Red Cross in Vietnam pays business trips, meals and accommodation for foreign experts to attend international conferences organized in Vietnam to support humanitarian activities in Vietnam. Such experts do not sign contracts of supplying goods and/or services with the Office and do not generate incomes in Vietnam, hence are not subject to PIT in Vietnam.</a:t>
              </a:r>
              <a:endParaRPr lang="en-US" sz="1200" dirty="0" smtClean="0">
                <a:solidFill>
                  <a:prstClr val="white">
                    <a:lumMod val="50000"/>
                  </a:prstClr>
                </a:solidFill>
                <a:latin typeface="Arial"/>
                <a:cs typeface="Arial"/>
              </a:endParaRPr>
            </a:p>
          </p:txBody>
        </p:sp>
        <p:sp>
          <p:nvSpPr>
            <p:cNvPr id="36" name="object 14"/>
            <p:cNvSpPr txBox="1"/>
            <p:nvPr/>
          </p:nvSpPr>
          <p:spPr>
            <a:xfrm>
              <a:off x="471199" y="4420572"/>
              <a:ext cx="2091946" cy="1346522"/>
            </a:xfrm>
            <a:prstGeom prst="rect">
              <a:avLst/>
            </a:prstGeom>
          </p:spPr>
          <p:txBody>
            <a:bodyPr vert="horz" wrap="square" lIns="0" tIns="0" rIns="0" bIns="0" rtlCol="0">
              <a:spAutoFit/>
            </a:bodyPr>
            <a:lstStyle/>
            <a:p>
              <a:pPr marL="12700" marR="5080" lvl="0" algn="r">
                <a:lnSpc>
                  <a:spcPts val="1500"/>
                </a:lnSpc>
              </a:pPr>
              <a:r>
                <a:rPr lang="en-US" sz="1600" dirty="0" smtClean="0">
                  <a:solidFill>
                    <a:srgbClr val="A39583"/>
                  </a:solidFill>
                  <a:latin typeface="Arial Narrow"/>
                  <a:cs typeface="Arial Narrow"/>
                </a:rPr>
                <a:t>OFFICIAL LETTER NO</a:t>
              </a:r>
              <a:r>
                <a:rPr lang="en-US" sz="1600" b="1" dirty="0" smtClean="0">
                  <a:solidFill>
                    <a:srgbClr val="A39583"/>
                  </a:solidFill>
                  <a:latin typeface="Arial Narrow"/>
                  <a:cs typeface="Arial Narrow"/>
                </a:rPr>
                <a:t>. 2520/TCT-TNCN</a:t>
              </a:r>
              <a:r>
                <a:rPr lang="en-US" sz="1600" dirty="0" smtClean="0">
                  <a:solidFill>
                    <a:srgbClr val="A39583"/>
                  </a:solidFill>
                  <a:latin typeface="Arial Narrow"/>
                  <a:cs typeface="Arial Narrow"/>
                </a:rPr>
                <a:t> ON </a:t>
              </a:r>
              <a:r>
                <a:rPr lang="en-US" sz="1600" b="1" dirty="0" smtClean="0">
                  <a:solidFill>
                    <a:srgbClr val="8E5BB4"/>
                  </a:solidFill>
                  <a:latin typeface="Arial Narrow"/>
                  <a:cs typeface="Arial Narrow"/>
                </a:rPr>
                <a:t>PIT OF FOREIGN EXPERTS COMING TO VIETNAM TO SUPPORT HUMANITARIAN ACTIVITIES IN VIETNAM</a:t>
              </a:r>
              <a:endParaRPr lang="en-US" sz="1000" b="1" dirty="0">
                <a:solidFill>
                  <a:srgbClr val="8E5BB4"/>
                </a:solidFill>
                <a:latin typeface="DIN 30640 Std"/>
                <a:cs typeface="DIN 30640 Std"/>
              </a:endParaRPr>
            </a:p>
          </p:txBody>
        </p:sp>
      </p:grpSp>
      <p:grpSp>
        <p:nvGrpSpPr>
          <p:cNvPr id="37" name="Group 36"/>
          <p:cNvGrpSpPr/>
          <p:nvPr/>
        </p:nvGrpSpPr>
        <p:grpSpPr>
          <a:xfrm>
            <a:off x="378204" y="7652851"/>
            <a:ext cx="6479876" cy="1846659"/>
            <a:chOff x="471199" y="4354592"/>
            <a:chExt cx="6479876" cy="1846659"/>
          </a:xfrm>
        </p:grpSpPr>
        <p:sp>
          <p:nvSpPr>
            <p:cNvPr id="38" name="object 10"/>
            <p:cNvSpPr txBox="1"/>
            <p:nvPr/>
          </p:nvSpPr>
          <p:spPr>
            <a:xfrm>
              <a:off x="2791745" y="4354592"/>
              <a:ext cx="4159330" cy="1846659"/>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Official Letter No. 2943/TCT-CS issued by GDT on 04 July 2017, if an individual is received salary net of tax and is subject to compulsory insurance contribution, the conversion of net income into taxable income shall be as follows:</a:t>
              </a:r>
            </a:p>
            <a:p>
              <a:pPr lvl="0"/>
              <a:r>
                <a:rPr lang="en-US" sz="1200" dirty="0">
                  <a:solidFill>
                    <a:prstClr val="white">
                      <a:lumMod val="50000"/>
                    </a:prstClr>
                  </a:solidFill>
                  <a:latin typeface="Arial"/>
                  <a:cs typeface="Arial"/>
                </a:rPr>
                <a:t>- For the period before 01 July 2013: the amount of compulsory insurance contribution shall not be deducted from net income before conversion.</a:t>
              </a:r>
            </a:p>
            <a:p>
              <a:pPr lvl="0"/>
              <a:r>
                <a:rPr lang="en-US" sz="1200" dirty="0">
                  <a:solidFill>
                    <a:prstClr val="white">
                      <a:lumMod val="50000"/>
                    </a:prstClr>
                  </a:solidFill>
                  <a:latin typeface="Arial"/>
                  <a:cs typeface="Arial"/>
                </a:rPr>
                <a:t>- From 01 July 2013: the amount of compulsory insurance contribution shall be deducted before conversion. </a:t>
              </a:r>
            </a:p>
          </p:txBody>
        </p:sp>
        <p:sp>
          <p:nvSpPr>
            <p:cNvPr id="39" name="object 14"/>
            <p:cNvSpPr txBox="1"/>
            <p:nvPr/>
          </p:nvSpPr>
          <p:spPr>
            <a:xfrm>
              <a:off x="471199" y="4420572"/>
              <a:ext cx="2091946" cy="961802"/>
            </a:xfrm>
            <a:prstGeom prst="rect">
              <a:avLst/>
            </a:prstGeom>
          </p:spPr>
          <p:txBody>
            <a:bodyPr vert="horz" wrap="square" lIns="0" tIns="0" rIns="0" bIns="0" rtlCol="0">
              <a:spAutoFit/>
            </a:bodyPr>
            <a:lstStyle/>
            <a:p>
              <a:pPr marL="12700" marR="5080" lvl="0" algn="r">
                <a:lnSpc>
                  <a:spcPts val="1500"/>
                </a:lnSpc>
              </a:pPr>
              <a:r>
                <a:rPr lang="en-US" sz="1600" dirty="0" smtClean="0">
                  <a:solidFill>
                    <a:srgbClr val="A39583"/>
                  </a:solidFill>
                  <a:latin typeface="Arial Narrow"/>
                  <a:cs typeface="Arial Narrow"/>
                </a:rPr>
                <a:t>OFFICIAL LETTER NO. </a:t>
              </a:r>
              <a:r>
                <a:rPr lang="en-US" sz="1600" b="1" dirty="0" smtClean="0">
                  <a:solidFill>
                    <a:srgbClr val="A39583"/>
                  </a:solidFill>
                  <a:latin typeface="Arial Narrow"/>
                  <a:cs typeface="Arial Narrow"/>
                </a:rPr>
                <a:t>2943/TCT-CS</a:t>
              </a:r>
              <a:r>
                <a:rPr lang="en-US" sz="1600" dirty="0" smtClean="0">
                  <a:solidFill>
                    <a:srgbClr val="A39583"/>
                  </a:solidFill>
                  <a:latin typeface="Arial Narrow"/>
                  <a:cs typeface="Arial Narrow"/>
                </a:rPr>
                <a:t> ON THE </a:t>
              </a:r>
              <a:r>
                <a:rPr lang="en-US" sz="1600" b="1" dirty="0" smtClean="0">
                  <a:solidFill>
                    <a:srgbClr val="8E5BB4"/>
                  </a:solidFill>
                  <a:latin typeface="Arial Narrow"/>
                  <a:cs typeface="Arial Narrow"/>
                </a:rPr>
                <a:t>CONVERSION OF NET INCOME INTO GROSS INCOME</a:t>
              </a:r>
              <a:endParaRPr lang="en-US" sz="1000" b="1" dirty="0">
                <a:solidFill>
                  <a:srgbClr val="8E5BB4"/>
                </a:solidFill>
                <a:latin typeface="DIN 30640 Std"/>
                <a:cs typeface="DIN 30640 Std"/>
              </a:endParaRPr>
            </a:p>
          </p:txBody>
        </p:sp>
      </p:grpSp>
    </p:spTree>
    <p:extLst>
      <p:ext uri="{BB962C8B-B14F-4D97-AF65-F5344CB8AC3E}">
        <p14:creationId xmlns:p14="http://schemas.microsoft.com/office/powerpoint/2010/main" val="179544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4"/>
          <p:cNvSpPr/>
          <p:nvPr/>
        </p:nvSpPr>
        <p:spPr>
          <a:xfrm>
            <a:off x="-13" y="536613"/>
            <a:ext cx="397510" cy="187325"/>
          </a:xfrm>
          <a:custGeom>
            <a:avLst/>
            <a:gdLst/>
            <a:ahLst/>
            <a:cxnLst/>
            <a:rect l="l" t="t" r="r" b="b"/>
            <a:pathLst>
              <a:path w="397509" h="187325">
                <a:moveTo>
                  <a:pt x="397167" y="0"/>
                </a:moveTo>
                <a:lnTo>
                  <a:pt x="0" y="0"/>
                </a:lnTo>
                <a:lnTo>
                  <a:pt x="0" y="187337"/>
                </a:lnTo>
                <a:lnTo>
                  <a:pt x="397167" y="187337"/>
                </a:lnTo>
                <a:lnTo>
                  <a:pt x="397167" y="0"/>
                </a:lnTo>
                <a:close/>
              </a:path>
            </a:pathLst>
          </a:custGeom>
          <a:solidFill>
            <a:srgbClr val="A99A8D"/>
          </a:solidFill>
        </p:spPr>
        <p:txBody>
          <a:bodyPr wrap="square" lIns="0" tIns="0" rIns="0" bIns="0" rtlCol="0"/>
          <a:lstStyle/>
          <a:p>
            <a:endParaRPr/>
          </a:p>
        </p:txBody>
      </p:sp>
      <p:sp>
        <p:nvSpPr>
          <p:cNvPr id="20" name="object 5"/>
          <p:cNvSpPr/>
          <p:nvPr/>
        </p:nvSpPr>
        <p:spPr>
          <a:xfrm>
            <a:off x="-13" y="352234"/>
            <a:ext cx="397510" cy="187325"/>
          </a:xfrm>
          <a:custGeom>
            <a:avLst/>
            <a:gdLst/>
            <a:ahLst/>
            <a:cxnLst/>
            <a:rect l="l" t="t" r="r" b="b"/>
            <a:pathLst>
              <a:path w="397509" h="187325">
                <a:moveTo>
                  <a:pt x="397167" y="187261"/>
                </a:moveTo>
                <a:lnTo>
                  <a:pt x="0" y="187261"/>
                </a:lnTo>
                <a:lnTo>
                  <a:pt x="0" y="0"/>
                </a:lnTo>
                <a:lnTo>
                  <a:pt x="397167" y="0"/>
                </a:lnTo>
                <a:lnTo>
                  <a:pt x="397167" y="187261"/>
                </a:lnTo>
                <a:close/>
              </a:path>
            </a:pathLst>
          </a:custGeom>
          <a:solidFill>
            <a:srgbClr val="BA1222"/>
          </a:solidFill>
        </p:spPr>
        <p:txBody>
          <a:bodyPr wrap="square" lIns="0" tIns="0" rIns="0" bIns="0" rtlCol="0"/>
          <a:lstStyle/>
          <a:p>
            <a:endParaRPr/>
          </a:p>
        </p:txBody>
      </p:sp>
      <p:sp>
        <p:nvSpPr>
          <p:cNvPr id="21" name="object 6"/>
          <p:cNvSpPr/>
          <p:nvPr/>
        </p:nvSpPr>
        <p:spPr>
          <a:xfrm>
            <a:off x="0" y="165100"/>
            <a:ext cx="397510" cy="188595"/>
          </a:xfrm>
          <a:custGeom>
            <a:avLst/>
            <a:gdLst/>
            <a:ahLst/>
            <a:cxnLst/>
            <a:rect l="l" t="t" r="r" b="b"/>
            <a:pathLst>
              <a:path w="397509" h="188595">
                <a:moveTo>
                  <a:pt x="0" y="188125"/>
                </a:moveTo>
                <a:lnTo>
                  <a:pt x="397154" y="188125"/>
                </a:lnTo>
                <a:lnTo>
                  <a:pt x="397154" y="0"/>
                </a:lnTo>
                <a:lnTo>
                  <a:pt x="0" y="0"/>
                </a:lnTo>
                <a:lnTo>
                  <a:pt x="0" y="188125"/>
                </a:lnTo>
                <a:close/>
              </a:path>
            </a:pathLst>
          </a:custGeom>
          <a:solidFill>
            <a:srgbClr val="7D5A99"/>
          </a:solidFill>
        </p:spPr>
        <p:txBody>
          <a:bodyPr wrap="square" lIns="0" tIns="0" rIns="0" bIns="0" rtlCol="0"/>
          <a:lstStyle/>
          <a:p>
            <a:endParaRPr/>
          </a:p>
        </p:txBody>
      </p:sp>
      <p:sp>
        <p:nvSpPr>
          <p:cNvPr id="22" name="object 8"/>
          <p:cNvSpPr txBox="1"/>
          <p:nvPr/>
        </p:nvSpPr>
        <p:spPr>
          <a:xfrm>
            <a:off x="730250" y="9994900"/>
            <a:ext cx="4267200" cy="123111"/>
          </a:xfrm>
          <a:prstGeom prst="rect">
            <a:avLst/>
          </a:prstGeom>
        </p:spPr>
        <p:txBody>
          <a:bodyPr vert="horz" wrap="square" lIns="0" tIns="0" rIns="0" bIns="0" rtlCol="0">
            <a:spAutoFit/>
          </a:bodyPr>
          <a:lstStyle/>
          <a:p>
            <a:pPr lvl="0"/>
            <a:r>
              <a:rPr lang="fr-FR" sz="800" dirty="0">
                <a:latin typeface="Arial"/>
                <a:cs typeface="Arial"/>
              </a:rPr>
              <a:t>4</a:t>
            </a:r>
            <a:r>
              <a:rPr lang="fr-FR" sz="800" dirty="0" smtClean="0">
                <a:latin typeface="Arial"/>
                <a:cs typeface="Arial"/>
              </a:rPr>
              <a:t> </a:t>
            </a:r>
            <a:r>
              <a:rPr lang="fr-FR" sz="800" dirty="0" smtClean="0">
                <a:latin typeface="Arial"/>
                <a:cs typeface="Arial"/>
              </a:rPr>
              <a:t>| MAZARS NEWSLETTER – MONTHLY ISSUE </a:t>
            </a:r>
          </a:p>
        </p:txBody>
      </p:sp>
      <p:sp>
        <p:nvSpPr>
          <p:cNvPr id="33" name="object 14"/>
          <p:cNvSpPr txBox="1"/>
          <p:nvPr/>
        </p:nvSpPr>
        <p:spPr>
          <a:xfrm>
            <a:off x="547608" y="606451"/>
            <a:ext cx="6316822" cy="192360"/>
          </a:xfrm>
          <a:prstGeom prst="rect">
            <a:avLst/>
          </a:prstGeom>
        </p:spPr>
        <p:txBody>
          <a:bodyPr vert="horz" wrap="square" lIns="0" tIns="0" rIns="0" bIns="0" rtlCol="0">
            <a:spAutoFit/>
          </a:bodyPr>
          <a:lstStyle/>
          <a:p>
            <a:pPr marL="12700" marR="5080" lvl="0" algn="r">
              <a:lnSpc>
                <a:spcPts val="1500"/>
              </a:lnSpc>
            </a:pPr>
            <a:r>
              <a:rPr lang="en-US" sz="2400" b="1" dirty="0" smtClean="0">
                <a:solidFill>
                  <a:srgbClr val="990000"/>
                </a:solidFill>
                <a:latin typeface="Arial Narrow"/>
                <a:cs typeface="DIN 30640 Std"/>
              </a:rPr>
              <a:t>PAYROLL</a:t>
            </a:r>
            <a:r>
              <a:rPr lang="en-US" sz="2400" b="1" dirty="0" smtClean="0">
                <a:solidFill>
                  <a:srgbClr val="003366"/>
                </a:solidFill>
                <a:latin typeface="Arial Narrow"/>
                <a:cs typeface="DIN 30640 Std"/>
              </a:rPr>
              <a:t> </a:t>
            </a:r>
            <a:r>
              <a:rPr lang="en-US" sz="2400" b="1" baseline="30000" dirty="0" smtClean="0">
                <a:solidFill>
                  <a:srgbClr val="998A76"/>
                </a:solidFill>
                <a:latin typeface="Arial Narrow"/>
                <a:cs typeface="DIN 30640 Std"/>
              </a:rPr>
              <a:t>UPDATES</a:t>
            </a:r>
            <a:endParaRPr lang="en-US" sz="1200" baseline="30000" dirty="0">
              <a:latin typeface="DIN 30640 Std"/>
              <a:cs typeface="DIN 30640 Std"/>
            </a:endParaRPr>
          </a:p>
        </p:txBody>
      </p:sp>
      <p:grpSp>
        <p:nvGrpSpPr>
          <p:cNvPr id="34" name="Group 33"/>
          <p:cNvGrpSpPr/>
          <p:nvPr/>
        </p:nvGrpSpPr>
        <p:grpSpPr>
          <a:xfrm>
            <a:off x="390904" y="1231900"/>
            <a:ext cx="6479876" cy="2400657"/>
            <a:chOff x="471199" y="4354592"/>
            <a:chExt cx="6479876" cy="2400657"/>
          </a:xfrm>
        </p:grpSpPr>
        <p:sp>
          <p:nvSpPr>
            <p:cNvPr id="35" name="object 10"/>
            <p:cNvSpPr txBox="1"/>
            <p:nvPr/>
          </p:nvSpPr>
          <p:spPr>
            <a:xfrm>
              <a:off x="2791745" y="4354592"/>
              <a:ext cx="4159330" cy="2400657"/>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According to the Official Letter No. 856/CT-TTHT issued by HNTD on 09 January 2017,  if the </a:t>
              </a:r>
              <a:r>
                <a:rPr lang="en-US" sz="1200" dirty="0" err="1">
                  <a:solidFill>
                    <a:prstClr val="white">
                      <a:lumMod val="50000"/>
                    </a:prstClr>
                  </a:solidFill>
                  <a:latin typeface="Arial"/>
                  <a:cs typeface="Arial"/>
                </a:rPr>
                <a:t>labour</a:t>
              </a:r>
              <a:r>
                <a:rPr lang="en-US" sz="1200" dirty="0">
                  <a:solidFill>
                    <a:prstClr val="white">
                      <a:lumMod val="50000"/>
                    </a:prstClr>
                  </a:solidFill>
                  <a:latin typeface="Arial"/>
                  <a:cs typeface="Arial"/>
                </a:rPr>
                <a:t> contract is terminated on 31 December 2016 but termination procedures and final payments (including monthly salary for December 2016 and other allowances/supports) are only made in January 2017, PIT obligations shall be as follow:</a:t>
              </a:r>
            </a:p>
            <a:p>
              <a:pPr marL="171450" lvl="0" indent="-171450">
                <a:buFont typeface="Arial" panose="020B0604020202020204" pitchFamily="34" charset="0"/>
                <a:buChar char="•"/>
              </a:pPr>
              <a:r>
                <a:rPr lang="en-US" sz="1200" dirty="0" smtClean="0">
                  <a:solidFill>
                    <a:prstClr val="white">
                      <a:lumMod val="50000"/>
                    </a:prstClr>
                  </a:solidFill>
                  <a:latin typeface="Arial"/>
                  <a:cs typeface="Arial"/>
                </a:rPr>
                <a:t>The </a:t>
              </a:r>
              <a:r>
                <a:rPr lang="en-US" sz="1200" dirty="0">
                  <a:solidFill>
                    <a:prstClr val="white">
                      <a:lumMod val="50000"/>
                    </a:prstClr>
                  </a:solidFill>
                  <a:latin typeface="Arial"/>
                  <a:cs typeface="Arial"/>
                </a:rPr>
                <a:t>monthly salary is subject to progressive tax rate;</a:t>
              </a:r>
            </a:p>
            <a:p>
              <a:pPr marL="171450" lvl="0" indent="-171450">
                <a:buFont typeface="Arial" panose="020B0604020202020204" pitchFamily="34" charset="0"/>
                <a:buChar char="•"/>
              </a:pPr>
              <a:r>
                <a:rPr lang="en-US" sz="1200" dirty="0" smtClean="0">
                  <a:solidFill>
                    <a:prstClr val="white">
                      <a:lumMod val="50000"/>
                    </a:prstClr>
                  </a:solidFill>
                  <a:latin typeface="Arial"/>
                  <a:cs typeface="Arial"/>
                </a:rPr>
                <a:t>Allowances </a:t>
              </a:r>
              <a:r>
                <a:rPr lang="en-US" sz="1200" dirty="0">
                  <a:solidFill>
                    <a:prstClr val="white">
                      <a:lumMod val="50000"/>
                    </a:prstClr>
                  </a:solidFill>
                  <a:latin typeface="Arial"/>
                  <a:cs typeface="Arial"/>
                </a:rPr>
                <a:t>which are paid in accordance with the </a:t>
              </a:r>
              <a:r>
                <a:rPr lang="en-US" sz="1200" dirty="0" err="1">
                  <a:solidFill>
                    <a:prstClr val="white">
                      <a:lumMod val="50000"/>
                    </a:prstClr>
                  </a:solidFill>
                  <a:latin typeface="Arial"/>
                  <a:cs typeface="Arial"/>
                </a:rPr>
                <a:t>Labour</a:t>
              </a:r>
              <a:r>
                <a:rPr lang="en-US" sz="1200" dirty="0">
                  <a:solidFill>
                    <a:prstClr val="white">
                      <a:lumMod val="50000"/>
                    </a:prstClr>
                  </a:solidFill>
                  <a:latin typeface="Arial"/>
                  <a:cs typeface="Arial"/>
                </a:rPr>
                <a:t> Code and Law on Social Insurance are exempted from PIT;</a:t>
              </a:r>
            </a:p>
            <a:p>
              <a:pPr marL="171450" lvl="0" indent="-171450">
                <a:buFont typeface="Arial" panose="020B0604020202020204" pitchFamily="34" charset="0"/>
                <a:buChar char="•"/>
              </a:pPr>
              <a:r>
                <a:rPr lang="en-US" sz="1200" dirty="0" smtClean="0">
                  <a:solidFill>
                    <a:prstClr val="white">
                      <a:lumMod val="50000"/>
                    </a:prstClr>
                  </a:solidFill>
                  <a:latin typeface="Arial"/>
                  <a:cs typeface="Arial"/>
                </a:rPr>
                <a:t>Other </a:t>
              </a:r>
              <a:r>
                <a:rPr lang="en-US" sz="1200" dirty="0">
                  <a:solidFill>
                    <a:prstClr val="white">
                      <a:lumMod val="50000"/>
                    </a:prstClr>
                  </a:solidFill>
                  <a:latin typeface="Arial"/>
                  <a:cs typeface="Arial"/>
                </a:rPr>
                <a:t>additional financial allowances/supports paid by the company after the </a:t>
              </a:r>
              <a:r>
                <a:rPr lang="en-US" sz="1200" dirty="0" err="1">
                  <a:solidFill>
                    <a:prstClr val="white">
                      <a:lumMod val="50000"/>
                    </a:prstClr>
                  </a:solidFill>
                  <a:latin typeface="Arial"/>
                  <a:cs typeface="Arial"/>
                </a:rPr>
                <a:t>labour</a:t>
              </a:r>
              <a:r>
                <a:rPr lang="en-US" sz="1200" dirty="0">
                  <a:solidFill>
                    <a:prstClr val="white">
                      <a:lumMod val="50000"/>
                    </a:prstClr>
                  </a:solidFill>
                  <a:latin typeface="Arial"/>
                  <a:cs typeface="Arial"/>
                </a:rPr>
                <a:t> contract termination are subject to 10% PIT.</a:t>
              </a:r>
            </a:p>
          </p:txBody>
        </p:sp>
        <p:sp>
          <p:nvSpPr>
            <p:cNvPr id="36" name="object 14"/>
            <p:cNvSpPr txBox="1"/>
            <p:nvPr/>
          </p:nvSpPr>
          <p:spPr>
            <a:xfrm>
              <a:off x="471199" y="4420572"/>
              <a:ext cx="2091946" cy="1154162"/>
            </a:xfrm>
            <a:prstGeom prst="rect">
              <a:avLst/>
            </a:prstGeom>
          </p:spPr>
          <p:txBody>
            <a:bodyPr vert="horz" wrap="square" lIns="0" tIns="0" rIns="0" bIns="0" rtlCol="0">
              <a:spAutoFit/>
            </a:bodyPr>
            <a:lstStyle/>
            <a:p>
              <a:pPr marL="12700" marR="5080" lvl="0" algn="r">
                <a:lnSpc>
                  <a:spcPts val="1500"/>
                </a:lnSpc>
              </a:pPr>
              <a:r>
                <a:rPr lang="en-US" sz="1600" dirty="0" smtClean="0">
                  <a:solidFill>
                    <a:srgbClr val="A39583"/>
                  </a:solidFill>
                  <a:latin typeface="Arial Narrow"/>
                  <a:cs typeface="Arial Narrow"/>
                </a:rPr>
                <a:t>OFFICIAL LETTER NO. </a:t>
              </a:r>
              <a:r>
                <a:rPr lang="en-US" sz="1600" b="1" dirty="0" smtClean="0">
                  <a:solidFill>
                    <a:srgbClr val="A39583"/>
                  </a:solidFill>
                  <a:latin typeface="Arial Narrow"/>
                  <a:cs typeface="Arial Narrow"/>
                </a:rPr>
                <a:t>856/CT-TTHT</a:t>
              </a:r>
              <a:r>
                <a:rPr lang="en-US" sz="1600" dirty="0" smtClean="0">
                  <a:solidFill>
                    <a:srgbClr val="A39583"/>
                  </a:solidFill>
                  <a:latin typeface="Arial Narrow"/>
                  <a:cs typeface="Arial Narrow"/>
                </a:rPr>
                <a:t> ON </a:t>
              </a:r>
              <a:r>
                <a:rPr lang="en-US" sz="1600" b="1" dirty="0" smtClean="0">
                  <a:solidFill>
                    <a:srgbClr val="8E5BB4"/>
                  </a:solidFill>
                  <a:latin typeface="Arial Narrow"/>
                  <a:cs typeface="Arial Narrow"/>
                </a:rPr>
                <a:t>PIT FOR THE ADDITIONAL ALLOWANCE/SUPPORT UPON EMPLOYEE’S RESIGNATION</a:t>
              </a:r>
              <a:endParaRPr lang="en-US" sz="1000" b="1" dirty="0">
                <a:solidFill>
                  <a:srgbClr val="8E5BB4"/>
                </a:solidFill>
                <a:latin typeface="DIN 30640 Std"/>
                <a:cs typeface="DIN 30640 Std"/>
              </a:endParaRPr>
            </a:p>
          </p:txBody>
        </p:sp>
      </p:grpSp>
      <p:grpSp>
        <p:nvGrpSpPr>
          <p:cNvPr id="37" name="Group 36"/>
          <p:cNvGrpSpPr/>
          <p:nvPr/>
        </p:nvGrpSpPr>
        <p:grpSpPr>
          <a:xfrm>
            <a:off x="384554" y="3898900"/>
            <a:ext cx="6479876" cy="2031325"/>
            <a:chOff x="471199" y="4354592"/>
            <a:chExt cx="6479876" cy="2031325"/>
          </a:xfrm>
        </p:grpSpPr>
        <p:sp>
          <p:nvSpPr>
            <p:cNvPr id="38" name="object 10"/>
            <p:cNvSpPr txBox="1"/>
            <p:nvPr/>
          </p:nvSpPr>
          <p:spPr>
            <a:xfrm>
              <a:off x="2791745" y="4354592"/>
              <a:ext cx="4159330" cy="2031325"/>
            </a:xfrm>
            <a:prstGeom prst="rect">
              <a:avLst/>
            </a:prstGeom>
          </p:spPr>
          <p:txBody>
            <a:bodyPr vert="horz" wrap="square" lIns="0" tIns="0" rIns="0" bIns="0" rtlCol="0">
              <a:spAutoFit/>
            </a:bodyPr>
            <a:lstStyle/>
            <a:p>
              <a:pPr lvl="0"/>
              <a:r>
                <a:rPr lang="en-US" sz="1200" dirty="0">
                  <a:solidFill>
                    <a:prstClr val="white">
                      <a:lumMod val="50000"/>
                    </a:prstClr>
                  </a:solidFill>
                  <a:latin typeface="Arial"/>
                  <a:cs typeface="Arial"/>
                </a:rPr>
                <a:t>In a response dated 29 August 2017 on its website, the MOF mentioned the case where individuals working under a probation or apprenticeship for less than 03 months, then do not sign </a:t>
              </a:r>
              <a:r>
                <a:rPr lang="en-US" sz="1200" dirty="0" err="1">
                  <a:solidFill>
                    <a:prstClr val="white">
                      <a:lumMod val="50000"/>
                    </a:prstClr>
                  </a:solidFill>
                  <a:latin typeface="Arial"/>
                  <a:cs typeface="Arial"/>
                </a:rPr>
                <a:t>labour</a:t>
              </a:r>
              <a:r>
                <a:rPr lang="en-US" sz="1200" dirty="0">
                  <a:solidFill>
                    <a:prstClr val="white">
                      <a:lumMod val="50000"/>
                    </a:prstClr>
                  </a:solidFill>
                  <a:latin typeface="Arial"/>
                  <a:cs typeface="Arial"/>
                </a:rPr>
                <a:t> contract with the company and would commit for no PIT withholding (i.e. the individuals only receive salary from the company for the whole year and their total income in the year shall not reach the taxability level). According to which, the MOF opines that at the time of commitment, it cannot be confirmed that such individuals only have one source of income for the whole year, hence the company is still required to withhold PIT as prescribed.</a:t>
              </a:r>
            </a:p>
          </p:txBody>
        </p:sp>
        <p:sp>
          <p:nvSpPr>
            <p:cNvPr id="39" name="object 14"/>
            <p:cNvSpPr txBox="1"/>
            <p:nvPr/>
          </p:nvSpPr>
          <p:spPr>
            <a:xfrm>
              <a:off x="471199" y="4420572"/>
              <a:ext cx="2091946" cy="1923604"/>
            </a:xfrm>
            <a:prstGeom prst="rect">
              <a:avLst/>
            </a:prstGeom>
          </p:spPr>
          <p:txBody>
            <a:bodyPr vert="horz" wrap="square" lIns="0" tIns="0" rIns="0" bIns="0" rtlCol="0">
              <a:spAutoFit/>
            </a:bodyPr>
            <a:lstStyle/>
            <a:p>
              <a:pPr marL="12700" marR="5080" lvl="0" algn="r">
                <a:lnSpc>
                  <a:spcPts val="1500"/>
                </a:lnSpc>
              </a:pPr>
              <a:r>
                <a:rPr lang="en-US" sz="1600" b="1" dirty="0" smtClean="0">
                  <a:solidFill>
                    <a:srgbClr val="8E5BB4"/>
                  </a:solidFill>
                  <a:latin typeface="Arial Narrow"/>
                  <a:cs typeface="Arial Narrow"/>
                </a:rPr>
                <a:t>OPINION OF MOF </a:t>
              </a:r>
              <a:r>
                <a:rPr lang="en-US" sz="1600" dirty="0" smtClean="0">
                  <a:solidFill>
                    <a:srgbClr val="A39583"/>
                  </a:solidFill>
                  <a:latin typeface="Arial Narrow"/>
                  <a:cs typeface="Arial Narrow"/>
                </a:rPr>
                <a:t>ON THE </a:t>
              </a:r>
              <a:r>
                <a:rPr lang="en-US" sz="1600" b="1" dirty="0" smtClean="0">
                  <a:solidFill>
                    <a:srgbClr val="8E5BB4"/>
                  </a:solidFill>
                  <a:latin typeface="Arial Narrow"/>
                  <a:cs typeface="Arial Narrow"/>
                </a:rPr>
                <a:t>EFFECTIVENESS OF THE COMMITMENT FOR NO PIT WITHHOLDING </a:t>
              </a:r>
              <a:r>
                <a:rPr lang="en-US" sz="1600" dirty="0" smtClean="0">
                  <a:solidFill>
                    <a:srgbClr val="A39583"/>
                  </a:solidFill>
                  <a:latin typeface="Arial Narrow"/>
                  <a:cs typeface="Arial Narrow"/>
                </a:rPr>
                <a:t>WHERE INDIVIDUALS ONLY ENGAGE IN </a:t>
              </a:r>
              <a:r>
                <a:rPr lang="en-US" sz="1600" b="1" dirty="0" smtClean="0">
                  <a:solidFill>
                    <a:srgbClr val="8E5BB4"/>
                  </a:solidFill>
                  <a:latin typeface="Arial Narrow"/>
                  <a:cs typeface="Arial Narrow"/>
                </a:rPr>
                <a:t>PROBATION CONTRACT OR APPRENTICESHIP CONTRACT AND THEN RESIGN</a:t>
              </a:r>
              <a:endParaRPr lang="en-US" sz="1000" b="1" dirty="0">
                <a:solidFill>
                  <a:srgbClr val="8E5BB4"/>
                </a:solidFill>
                <a:latin typeface="DIN 30640 Std"/>
                <a:cs typeface="DIN 30640 Std"/>
              </a:endParaRPr>
            </a:p>
          </p:txBody>
        </p:sp>
      </p:grpSp>
      <p:pic>
        <p:nvPicPr>
          <p:cNvPr id="2050" name="Picture 2" descr="Image result for personal income t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450" y="6171169"/>
            <a:ext cx="4411091" cy="275693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197014" y="8938213"/>
            <a:ext cx="1925527" cy="230832"/>
          </a:xfrm>
          <a:prstGeom prst="rect">
            <a:avLst/>
          </a:prstGeom>
          <a:noFill/>
        </p:spPr>
        <p:txBody>
          <a:bodyPr wrap="none" rtlCol="0">
            <a:spAutoFit/>
          </a:bodyPr>
          <a:lstStyle/>
          <a:p>
            <a:r>
              <a:rPr lang="en-US" sz="900" i="1" dirty="0" smtClean="0">
                <a:solidFill>
                  <a:srgbClr val="A39583"/>
                </a:solidFill>
              </a:rPr>
              <a:t>Image source</a:t>
            </a:r>
            <a:r>
              <a:rPr lang="en-US" sz="900" i="1" dirty="0">
                <a:solidFill>
                  <a:srgbClr val="A39583"/>
                </a:solidFill>
              </a:rPr>
              <a:t>: stlucianewsonline.com</a:t>
            </a:r>
          </a:p>
        </p:txBody>
      </p:sp>
    </p:spTree>
    <p:extLst>
      <p:ext uri="{BB962C8B-B14F-4D97-AF65-F5344CB8AC3E}">
        <p14:creationId xmlns:p14="http://schemas.microsoft.com/office/powerpoint/2010/main" val="240824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5">
            <a:hlinkClick r:id="rId2"/>
          </p:cNvPr>
          <p:cNvSpPr txBox="1"/>
          <p:nvPr/>
        </p:nvSpPr>
        <p:spPr>
          <a:xfrm>
            <a:off x="5073650" y="9351546"/>
            <a:ext cx="2133600" cy="338554"/>
          </a:xfrm>
          <a:prstGeom prst="rect">
            <a:avLst/>
          </a:prstGeom>
        </p:spPr>
        <p:txBody>
          <a:bodyPr vert="horz" wrap="square" lIns="0" tIns="0" rIns="0" bIns="0" rtlCol="0">
            <a:spAutoFit/>
          </a:bodyPr>
          <a:lstStyle/>
          <a:p>
            <a:pPr marL="12700" algn="r"/>
            <a:r>
              <a:rPr lang="fr-FR" sz="1100" b="1" spc="15" dirty="0" smtClean="0">
                <a:solidFill>
                  <a:srgbClr val="231F20"/>
                </a:solidFill>
                <a:latin typeface="Georgia"/>
                <a:cs typeface="Georgia"/>
              </a:rPr>
              <a:t>More information on </a:t>
            </a:r>
            <a:endParaRPr lang="fr-FR" sz="1100" dirty="0" smtClean="0">
              <a:latin typeface="Georgia"/>
              <a:cs typeface="Georgia"/>
            </a:endParaRPr>
          </a:p>
          <a:p>
            <a:pPr marL="12700" algn="r">
              <a:lnSpc>
                <a:spcPct val="100000"/>
              </a:lnSpc>
            </a:pPr>
            <a:r>
              <a:rPr sz="1100" b="1" spc="-30" dirty="0" smtClean="0">
                <a:solidFill>
                  <a:srgbClr val="231F20"/>
                </a:solidFill>
                <a:latin typeface="Adobe Caslon Pro"/>
                <a:cs typeface="Adobe Caslon Pro"/>
              </a:rPr>
              <a:t> </a:t>
            </a:r>
            <a:r>
              <a:rPr sz="1100" b="1" spc="20" dirty="0" smtClean="0">
                <a:solidFill>
                  <a:srgbClr val="231F20"/>
                </a:solidFill>
                <a:latin typeface="Adobe Caslon Pro"/>
                <a:cs typeface="Adobe Caslon Pro"/>
              </a:rPr>
              <a:t>www.mazars.</a:t>
            </a:r>
            <a:r>
              <a:rPr lang="fr-FR" sz="1100" b="1" spc="20" dirty="0" err="1" smtClean="0">
                <a:solidFill>
                  <a:srgbClr val="231F20"/>
                </a:solidFill>
                <a:latin typeface="Adobe Caslon Pro"/>
                <a:cs typeface="Adobe Caslon Pro"/>
              </a:rPr>
              <a:t>vn</a:t>
            </a:r>
            <a:endParaRPr sz="1100" dirty="0">
              <a:latin typeface="Adobe Caslon Pro"/>
              <a:cs typeface="Adobe Caslon Pro"/>
            </a:endParaRPr>
          </a:p>
        </p:txBody>
      </p:sp>
      <p:pic>
        <p:nvPicPr>
          <p:cNvPr id="7" name="Image 6" descr="Praxity_B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 y="9842500"/>
            <a:ext cx="762000" cy="416350"/>
          </a:xfrm>
          <a:prstGeom prst="rect">
            <a:avLst/>
          </a:prstGeom>
        </p:spPr>
      </p:pic>
      <p:sp>
        <p:nvSpPr>
          <p:cNvPr id="5" name="Zone de texte 38"/>
          <p:cNvSpPr txBox="1"/>
          <p:nvPr/>
        </p:nvSpPr>
        <p:spPr>
          <a:xfrm>
            <a:off x="463550" y="686435"/>
            <a:ext cx="6743700" cy="8089265"/>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kern="12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t> </a:t>
            </a:r>
            <a:r>
              <a:rPr lang="en-US" sz="1000" b="1" kern="1200" dirty="0" err="1" smtClean="0">
                <a:solidFill>
                  <a:srgbClr val="000000"/>
                </a:solidFill>
                <a:effectLst/>
                <a:latin typeface="Adobe Caslon Pro" panose="0205050205050A020403" pitchFamily="18" charset="0"/>
                <a:ea typeface="Times New Roman" panose="02020603050405020304" pitchFamily="18" charset="0"/>
                <a:cs typeface="Georgia" panose="02040502050405020303" pitchFamily="18" charset="0"/>
              </a:rPr>
              <a:t>Mazars</a:t>
            </a:r>
            <a:r>
              <a:rPr lang="en-US" sz="1000" b="1" kern="1200" dirty="0" smtClean="0">
                <a:solidFill>
                  <a:srgbClr val="000000"/>
                </a:solidFill>
                <a:effectLst/>
                <a:latin typeface="Adobe Caslon Pro" panose="0205050205050A020403" pitchFamily="18" charset="0"/>
                <a:ea typeface="Times New Roman" panose="02020603050405020304" pitchFamily="18" charset="0"/>
                <a:cs typeface="Georgia" panose="02040502050405020303" pitchFamily="18" charset="0"/>
              </a:rPr>
              <a:t> </a:t>
            </a:r>
            <a:r>
              <a:rPr lang="en-US" sz="1000" b="1" kern="1200" dirty="0">
                <a:solidFill>
                  <a:srgbClr val="000000"/>
                </a:solidFill>
                <a:effectLst/>
                <a:latin typeface="Adobe Caslon Pro" panose="0205050205050A020403" pitchFamily="18" charset="0"/>
                <a:ea typeface="Times New Roman" panose="02020603050405020304" pitchFamily="18" charset="0"/>
                <a:cs typeface="Georgia" panose="02040502050405020303" pitchFamily="18" charset="0"/>
              </a:rPr>
              <a:t>is present in 5 continents.</a:t>
            </a:r>
            <a:endParaRPr lang="en-GB" sz="1400" dirty="0">
              <a:effectLst/>
              <a:latin typeface="Times New Roman" panose="02020603050405020304" pitchFamily="18" charset="0"/>
              <a:ea typeface="Times New Roman" panose="02020603050405020304" pitchFamily="18" charset="0"/>
            </a:endParaRPr>
          </a:p>
          <a:p>
            <a:pPr marL="0" marR="0">
              <a:lnSpc>
                <a:spcPts val="1800"/>
              </a:lnSpc>
              <a:spcBef>
                <a:spcPts val="0"/>
              </a:spcBef>
              <a:spcAft>
                <a:spcPts val="0"/>
              </a:spcAft>
            </a:pPr>
            <a:r>
              <a:rPr lang="en-US" b="1" cap="all" dirty="0">
                <a:solidFill>
                  <a:srgbClr val="861D68"/>
                </a:solidFill>
                <a:effectLst/>
                <a:latin typeface="Arial" panose="020B0604020202020204" pitchFamily="34" charset="0"/>
                <a:ea typeface="Arial" panose="020B0604020202020204" pitchFamily="34" charset="0"/>
                <a:cs typeface="Times New Roman" panose="02020603050405020304" pitchFamily="18" charset="0"/>
              </a:rPr>
              <a:t> </a:t>
            </a:r>
            <a:endParaRPr lang="en-GB" b="1" cap="all" dirty="0">
              <a:solidFill>
                <a:srgbClr val="861D68"/>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ts val="1800"/>
              </a:lnSpc>
              <a:spcBef>
                <a:spcPts val="0"/>
              </a:spcBef>
              <a:spcAft>
                <a:spcPts val="0"/>
              </a:spcAft>
            </a:pPr>
            <a:r>
              <a:rPr lang="en-US" sz="2400" b="1" cap="all" dirty="0">
                <a:solidFill>
                  <a:srgbClr val="861D68"/>
                </a:solidFill>
                <a:effectLst/>
                <a:latin typeface="DIN Next LT Pro" panose="020B0503020203050203" pitchFamily="34" charset="0"/>
                <a:ea typeface="Arial" panose="020B0604020202020204" pitchFamily="34" charset="0"/>
                <a:cs typeface="Times New Roman" panose="02020603050405020304" pitchFamily="18" charset="0"/>
              </a:rPr>
              <a:t>Contacts</a:t>
            </a:r>
            <a:endParaRPr lang="en-GB" b="1" cap="all" dirty="0">
              <a:solidFill>
                <a:srgbClr val="861D68"/>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700" b="1" dirty="0">
                <a:effectLst/>
                <a:latin typeface="Georgia" panose="020405020504050203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Jean-Marc Deschamps</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Managing Partner (CPA VN and CPA  FR)</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jean-marc.deschamps@mazars.vn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Nguyen Thi Ngoc Huyen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Outsourcing Accounting Partner  (CPA 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fr-FR" sz="1000" b="0" dirty="0">
                <a:effectLst/>
                <a:latin typeface="Adobe Caslon Pro" panose="0205050205050A020403" pitchFamily="18" charset="0"/>
                <a:ea typeface="Arial" panose="020B0604020202020204" pitchFamily="34" charset="0"/>
                <a:cs typeface="Times New Roman" panose="02020603050405020304" pitchFamily="18" charset="0"/>
              </a:rPr>
              <a:t>huyen.nguyen@mazars.vn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fr-FR" sz="1000" b="1"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fr-FR" sz="1000" b="1" dirty="0">
                <a:effectLst/>
                <a:latin typeface="Adobe Caslon Pro" panose="0205050205050A020403" pitchFamily="18" charset="0"/>
                <a:ea typeface="Arial" panose="020B0604020202020204" pitchFamily="34" charset="0"/>
                <a:cs typeface="Times New Roman" panose="02020603050405020304" pitchFamily="18" charset="0"/>
              </a:rPr>
              <a:t>Nguyen Hai Minh</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Tax &amp; Business Advisory Partner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minh.nguyen@mazars.vn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Bui Xuan Vinh</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Audit and Assurance Partner (CPA VN and CPA AUS)</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vinh.bui@mazars.vn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Pham Phuong Anh</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Audit and Assurance Partner (</a:t>
            </a:r>
            <a:r>
              <a:rPr lang="en-US" sz="1000" b="0" dirty="0" smtClean="0">
                <a:effectLst/>
                <a:latin typeface="Adobe Caslon Pro" panose="0205050205050A020403" pitchFamily="18" charset="0"/>
                <a:ea typeface="Arial" panose="020B0604020202020204" pitchFamily="34" charset="0"/>
                <a:cs typeface="Times New Roman" panose="02020603050405020304" pitchFamily="18" charset="0"/>
              </a:rPr>
              <a:t>CPA and ACCA</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anh.pham@mazars.vn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Nguyen Thuy Hai</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Outsourcing Payroll Director (CPA 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hai.nguyen@mazars.vn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a:lnSpc>
                <a:spcPts val="1150"/>
              </a:lnSpc>
            </a:pPr>
            <a:r>
              <a:rPr lang="en-US" sz="1000" b="1" dirty="0" smtClean="0">
                <a:latin typeface="Adobe Caslon Pro" panose="0205050205050A020403" pitchFamily="18" charset="0"/>
                <a:ea typeface="Arial" panose="020B0604020202020204" pitchFamily="34" charset="0"/>
                <a:cs typeface="Times New Roman" panose="02020603050405020304" pitchFamily="18" charset="0"/>
              </a:rPr>
              <a:t>Laurent Nguyen</a:t>
            </a:r>
            <a:endParaRPr lang="en-GB" sz="1000" b="1" dirty="0">
              <a:latin typeface="Georgia" panose="02040502050405020303" pitchFamily="18" charset="0"/>
              <a:ea typeface="Arial" panose="020B0604020202020204" pitchFamily="34" charset="0"/>
              <a:cs typeface="Times New Roman" panose="02020603050405020304" pitchFamily="18" charset="0"/>
            </a:endParaRPr>
          </a:p>
          <a:p>
            <a:pPr>
              <a:lnSpc>
                <a:spcPts val="1150"/>
              </a:lnSpc>
            </a:pPr>
            <a:r>
              <a:rPr lang="en-US" sz="1000" dirty="0" smtClean="0">
                <a:latin typeface="Adobe Caslon Pro" panose="0205050205050A020403" pitchFamily="18" charset="0"/>
                <a:ea typeface="Arial" panose="020B0604020202020204" pitchFamily="34" charset="0"/>
                <a:cs typeface="Times New Roman" panose="02020603050405020304" pitchFamily="18" charset="0"/>
              </a:rPr>
              <a:t>Head of Financial Advisory Services</a:t>
            </a:r>
            <a:endParaRPr lang="en-GB" sz="1000" b="1" dirty="0">
              <a:latin typeface="Georgia" panose="02040502050405020303" pitchFamily="18" charset="0"/>
              <a:ea typeface="Arial" panose="020B0604020202020204" pitchFamily="34" charset="0"/>
              <a:cs typeface="Times New Roman" panose="02020603050405020304" pitchFamily="18" charset="0"/>
            </a:endParaRPr>
          </a:p>
          <a:p>
            <a:pPr>
              <a:lnSpc>
                <a:spcPts val="1150"/>
              </a:lnSpc>
            </a:pPr>
            <a:r>
              <a:rPr lang="en-US" sz="1000" dirty="0">
                <a:latin typeface="Adobe Caslon Pro" panose="0205050205050A020403" pitchFamily="18" charset="0"/>
                <a:ea typeface="Arial" panose="020B0604020202020204" pitchFamily="34" charset="0"/>
                <a:cs typeface="Times New Roman" panose="02020603050405020304" pitchFamily="18" charset="0"/>
              </a:rPr>
              <a:t>l</a:t>
            </a:r>
            <a:r>
              <a:rPr lang="en-US" sz="1000" dirty="0" smtClean="0">
                <a:latin typeface="Adobe Caslon Pro" panose="0205050205050A020403" pitchFamily="18" charset="0"/>
                <a:ea typeface="Arial" panose="020B0604020202020204" pitchFamily="34" charset="0"/>
                <a:cs typeface="Times New Roman" panose="02020603050405020304" pitchFamily="18" charset="0"/>
              </a:rPr>
              <a:t>aurent.nguyen@mazars.vn</a:t>
            </a:r>
            <a:endParaRPr lang="en-GB" sz="1000" b="1" dirty="0">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endParaRPr lang="fr-FR" sz="1000" b="0" dirty="0" smtClean="0">
              <a:effectLst/>
              <a:latin typeface="Adobe Caslon Pro" panose="0205050205050A0204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fr-FR" sz="1000" b="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Ho Chi Minh City Office</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10</a:t>
            </a:r>
            <a:r>
              <a:rPr lang="en-US" sz="1000" b="0" baseline="30000" dirty="0">
                <a:effectLst/>
                <a:latin typeface="Adobe Caslon Pro" panose="0205050205050A020403" pitchFamily="18" charset="0"/>
                <a:ea typeface="Arial" panose="020B0604020202020204" pitchFamily="34" charset="0"/>
                <a:cs typeface="Times New Roman" panose="02020603050405020304" pitchFamily="18" charset="0"/>
              </a:rPr>
              <a:t>th</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 11</a:t>
            </a:r>
            <a:r>
              <a:rPr lang="en-US" sz="1000" b="0" baseline="30000" dirty="0">
                <a:effectLst/>
                <a:latin typeface="Adobe Caslon Pro" panose="0205050205050A020403" pitchFamily="18" charset="0"/>
                <a:ea typeface="Arial" panose="020B0604020202020204" pitchFamily="34" charset="0"/>
                <a:cs typeface="Times New Roman" panose="02020603050405020304" pitchFamily="18" charset="0"/>
              </a:rPr>
              <a:t>th</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Floor, Viet Dragon Tower, 141 Nguyen Du</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District 1, Ho Chi Minh City, Vietnam</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Tel: +84 (0</a:t>
            </a:r>
            <a:r>
              <a:rPr lang="en-US" sz="1000" b="0" dirty="0" smtClean="0">
                <a:effectLst/>
                <a:latin typeface="Adobe Caslon Pro" panose="0205050205050A020403" pitchFamily="18" charset="0"/>
                <a:ea typeface="Arial" panose="020B0604020202020204" pitchFamily="34" charset="0"/>
                <a:cs typeface="Times New Roman" panose="02020603050405020304" pitchFamily="18" charset="0"/>
              </a:rPr>
              <a:t>) 28 </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38 24 14 93</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Fax: +84 (</a:t>
            </a:r>
            <a:r>
              <a:rPr lang="en-US" sz="1000" b="0" dirty="0" smtClean="0">
                <a:effectLst/>
                <a:latin typeface="Adobe Caslon Pro" panose="0205050205050A020403" pitchFamily="18" charset="0"/>
                <a:ea typeface="Arial" panose="020B0604020202020204" pitchFamily="34" charset="0"/>
                <a:cs typeface="Times New Roman" panose="02020603050405020304" pitchFamily="18" charset="0"/>
              </a:rPr>
              <a:t>0) 28 </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38 22 87 99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1" dirty="0">
                <a:effectLst/>
                <a:latin typeface="Adobe Caslon Pro" panose="0205050205050A020403" pitchFamily="18" charset="0"/>
                <a:ea typeface="Arial" panose="020B0604020202020204" pitchFamily="34" charset="0"/>
                <a:cs typeface="Times New Roman" panose="02020603050405020304" pitchFamily="18" charset="0"/>
              </a:rPr>
              <a:t>Hanoi Office</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17</a:t>
            </a:r>
            <a:r>
              <a:rPr lang="en-US" sz="1000" b="0" baseline="30000" dirty="0">
                <a:effectLst/>
                <a:latin typeface="Adobe Caslon Pro" panose="0205050205050A020403" pitchFamily="18" charset="0"/>
                <a:ea typeface="Arial" panose="020B0604020202020204" pitchFamily="34" charset="0"/>
                <a:cs typeface="Times New Roman" panose="02020603050405020304" pitchFamily="18" charset="0"/>
              </a:rPr>
              <a:t>th</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 Floor, MIPEC Tower, 229 </a:t>
            </a:r>
            <a:r>
              <a:rPr lang="en-US" sz="1000" b="0" dirty="0" err="1" smtClean="0">
                <a:effectLst/>
                <a:latin typeface="Adobe Caslon Pro" panose="0205050205050A020403" pitchFamily="18" charset="0"/>
                <a:ea typeface="Arial" panose="020B0604020202020204" pitchFamily="34" charset="0"/>
                <a:cs typeface="Times New Roman" panose="02020603050405020304" pitchFamily="18" charset="0"/>
              </a:rPr>
              <a:t>Tay</a:t>
            </a:r>
            <a:r>
              <a:rPr lang="en-US" sz="1000" b="0" dirty="0" smtClean="0">
                <a:effectLst/>
                <a:latin typeface="Adobe Caslon Pro" panose="0205050205050A020403" pitchFamily="18" charset="0"/>
                <a:ea typeface="Arial" panose="020B0604020202020204" pitchFamily="34" charset="0"/>
                <a:cs typeface="Times New Roman" panose="02020603050405020304" pitchFamily="18" charset="0"/>
              </a:rPr>
              <a:t> </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Son</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Dong Da District, Hanoi, Vietnam</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Tel: +84 (0</a:t>
            </a:r>
            <a:r>
              <a:rPr lang="en-US" sz="1000" b="0" dirty="0" smtClean="0">
                <a:effectLst/>
                <a:latin typeface="Adobe Caslon Pro" panose="0205050205050A020403" pitchFamily="18" charset="0"/>
                <a:ea typeface="Arial" panose="020B0604020202020204" pitchFamily="34" charset="0"/>
                <a:cs typeface="Times New Roman" panose="02020603050405020304" pitchFamily="18" charset="0"/>
              </a:rPr>
              <a:t>) 24 </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39 36 10 31</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Fax: +84 (0</a:t>
            </a:r>
            <a:r>
              <a:rPr lang="en-US" sz="1000" b="0" dirty="0" smtClean="0">
                <a:effectLst/>
                <a:latin typeface="Adobe Caslon Pro" panose="0205050205050A020403" pitchFamily="18" charset="0"/>
                <a:ea typeface="Arial" panose="020B0604020202020204" pitchFamily="34" charset="0"/>
                <a:cs typeface="Times New Roman" panose="02020603050405020304" pitchFamily="18" charset="0"/>
              </a:rPr>
              <a:t>) 24 </a:t>
            </a:r>
            <a:r>
              <a:rPr lang="en-US" sz="1000" b="0" dirty="0">
                <a:effectLst/>
                <a:latin typeface="Adobe Caslon Pro" panose="0205050205050A020403" pitchFamily="18" charset="0"/>
                <a:ea typeface="Arial" panose="020B0604020202020204" pitchFamily="34" charset="0"/>
                <a:cs typeface="Times New Roman" panose="02020603050405020304" pitchFamily="18" charset="0"/>
              </a:rPr>
              <a:t>35 73 97 06</a:t>
            </a:r>
            <a:endParaRPr lang="en-GB" sz="1000" b="1" dirty="0">
              <a:effectLst/>
              <a:latin typeface="Georgia" panose="02040502050405020303" pitchFamily="18" charset="0"/>
              <a:ea typeface="Arial" panose="020B0604020202020204" pitchFamily="34" charset="0"/>
              <a:cs typeface="Times New Roman" panose="02020603050405020304" pitchFamily="18" charset="0"/>
            </a:endParaRPr>
          </a:p>
          <a:p>
            <a:pPr marL="0" marR="0">
              <a:lnSpc>
                <a:spcPts val="1150"/>
              </a:lnSpc>
              <a:spcBef>
                <a:spcPts val="0"/>
              </a:spcBef>
              <a:spcAft>
                <a:spcPts val="0"/>
              </a:spcAft>
            </a:pPr>
            <a:r>
              <a:rPr lang="fr-FR" sz="900" dirty="0">
                <a:effectLst/>
                <a:latin typeface="Adobe Caslon Pro" panose="0205050205050A020403" pitchFamily="18" charset="0"/>
                <a:ea typeface="Arial" panose="020B0604020202020204" pitchFamily="34" charset="0"/>
                <a:cs typeface="Times New Roman" panose="02020603050405020304" pitchFamily="18" charset="0"/>
              </a:rPr>
              <a:t> </a:t>
            </a:r>
            <a:endParaRPr lang="en-GB" sz="9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600"/>
              </a:spcBef>
              <a:spcAft>
                <a:spcPts val="1200"/>
              </a:spcAft>
            </a:pPr>
            <a:r>
              <a:rPr lang="en-GB" sz="1000" i="1" dirty="0">
                <a:solidFill>
                  <a:srgbClr val="000000"/>
                </a:solidFill>
                <a:effectLst/>
                <a:latin typeface="Adobe Caslon Pro" panose="0205050205050A020403" pitchFamily="18" charset="0"/>
                <a:ea typeface="Calibri" panose="020F0502020204030204" pitchFamily="34" charset="0"/>
                <a:cs typeface="Times New Roman" panose="02020603050405020304" pitchFamily="18" charset="0"/>
              </a:rPr>
              <a:t>This is a guide from Mazars Vietnam to update the latest developments in tax, accounting and investment environment in Vietnam. The information and analysis or comments herein are of the generic nature and are quoted or interpreted from the regulations. We recommend that the clients contact Mazars Vietnam’s advisors for further clarification and professional advice for each particular </a:t>
            </a:r>
            <a:r>
              <a:rPr lang="en-GB" sz="1000" i="1" dirty="0" smtClean="0">
                <a:solidFill>
                  <a:srgbClr val="000000"/>
                </a:solidFill>
                <a:effectLst/>
                <a:latin typeface="Adobe Caslon Pro" panose="0205050205050A020403" pitchFamily="18" charset="0"/>
                <a:ea typeface="Calibri" panose="020F0502020204030204" pitchFamily="34" charset="0"/>
                <a:cs typeface="Times New Roman" panose="02020603050405020304" pitchFamily="18" charset="0"/>
              </a:rPr>
              <a:t>circumstance.</a:t>
            </a:r>
          </a:p>
          <a:p>
            <a:pPr marL="0" marR="0" algn="l">
              <a:lnSpc>
                <a:spcPts val="1150"/>
              </a:lnSpc>
              <a:spcBef>
                <a:spcPts val="0"/>
              </a:spcBef>
              <a:spcAft>
                <a:spcPts val="0"/>
              </a:spcAft>
            </a:pPr>
            <a:endParaRPr lang="en-GB" sz="900" dirty="0">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2855</TotalTime>
  <Words>1164</Words>
  <Application>Microsoft Office PowerPoint</Application>
  <PresentationFormat>Custom</PresentationFormat>
  <Paragraphs>111</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Adobe Caslon Pro</vt:lpstr>
      <vt:lpstr>Arial</vt:lpstr>
      <vt:lpstr>Arial Narrow</vt:lpstr>
      <vt:lpstr>Calibri</vt:lpstr>
      <vt:lpstr>DIN 30640 Std</vt:lpstr>
      <vt:lpstr>DIN Neuzeit Grotesk Std Bold Cn</vt:lpstr>
      <vt:lpstr>DIN Next LT Pro</vt:lpstr>
      <vt:lpstr>Georgia</vt:lpstr>
      <vt:lpstr>Times New Roman</vt:lpstr>
      <vt:lpstr>Office Theme</vt:lpstr>
      <vt:lpstr>MAZARS NEWSLETTERS SEPTEMBER, 2017</vt:lpstr>
      <vt:lpstr>TAX &amp; LEGAL UPDATES</vt:lpstr>
      <vt:lpstr>TAX &amp; LEGAL UPDATES</vt:lpstr>
      <vt:lpstr>TAX &amp; LEGAL UPDATES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 TITLE</dc:title>
  <dc:creator>Quach Le Anh Tuyet</dc:creator>
  <cp:lastModifiedBy>Quach Le Anh Tuyet</cp:lastModifiedBy>
  <cp:revision>252</cp:revision>
  <dcterms:created xsi:type="dcterms:W3CDTF">2016-12-20T10:44:45Z</dcterms:created>
  <dcterms:modified xsi:type="dcterms:W3CDTF">2017-09-21T05:18:28Z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2014-04-03T00:00:00Z</vt:filetime>
  </property>
  <property fmtid="{D5CDD505-2E9C-101B-9397-08002B2CF9AE}" pid="3" name="Creator">
    <vt:lpwstr>Adobe InDesign CC (Macintosh)</vt:lpwstr>
  </property>
  <property fmtid="{D5CDD505-2E9C-101B-9397-08002B2CF9AE}" pid="4" name="LastSaved">
    <vt:filetime>2016-12-20T00:00:00Z</vt:filetime>
  </property>
</Properties>
</file>